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485" r:id="rId3"/>
    <p:sldId id="521" r:id="rId5"/>
    <p:sldId id="479" r:id="rId6"/>
    <p:sldId id="275" r:id="rId7"/>
    <p:sldId id="424" r:id="rId8"/>
    <p:sldId id="390" r:id="rId9"/>
    <p:sldId id="522" r:id="rId10"/>
    <p:sldId id="389" r:id="rId11"/>
    <p:sldId id="391" r:id="rId12"/>
    <p:sldId id="402" r:id="rId13"/>
    <p:sldId id="405" r:id="rId14"/>
    <p:sldId id="556" r:id="rId15"/>
    <p:sldId id="557" r:id="rId16"/>
    <p:sldId id="558" r:id="rId17"/>
    <p:sldId id="559" r:id="rId18"/>
    <p:sldId id="524" r:id="rId19"/>
    <p:sldId id="403" r:id="rId20"/>
    <p:sldId id="561" r:id="rId21"/>
    <p:sldId id="562" r:id="rId22"/>
    <p:sldId id="560" r:id="rId23"/>
    <p:sldId id="563" r:id="rId24"/>
    <p:sldId id="564" r:id="rId25"/>
    <p:sldId id="565" r:id="rId26"/>
    <p:sldId id="406" r:id="rId27"/>
    <p:sldId id="525" r:id="rId28"/>
    <p:sldId id="394" r:id="rId29"/>
    <p:sldId id="566" r:id="rId30"/>
    <p:sldId id="567" r:id="rId31"/>
    <p:sldId id="568" r:id="rId32"/>
    <p:sldId id="428" r:id="rId33"/>
    <p:sldId id="569" r:id="rId34"/>
    <p:sldId id="570" r:id="rId35"/>
    <p:sldId id="571" r:id="rId36"/>
    <p:sldId id="572" r:id="rId37"/>
    <p:sldId id="573" r:id="rId38"/>
    <p:sldId id="526" r:id="rId39"/>
    <p:sldId id="334" r:id="rId40"/>
    <p:sldId id="273" r:id="rId41"/>
    <p:sldId id="574" r:id="rId42"/>
  </p:sldIdLst>
  <p:sldSz cx="9144000" cy="5143500" type="screen16x9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5494" autoAdjust="0"/>
  </p:normalViewPr>
  <p:slideViewPr>
    <p:cSldViewPr snapToGrid="0" snapToObjects="1">
      <p:cViewPr varScale="1">
        <p:scale>
          <a:sx n="143" d="100"/>
          <a:sy n="143" d="100"/>
        </p:scale>
        <p:origin x="240" y="84"/>
      </p:cViewPr>
      <p:guideLst>
        <p:guide orient="horz" pos="2126"/>
        <p:guide pos="3817"/>
        <p:guide orient="horz" pos="1574"/>
        <p:guide orient="horz" pos="518"/>
        <p:guide orient="horz" pos="2858"/>
        <p:guide pos="2760"/>
        <p:guide pos="373"/>
        <p:guide pos="53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传统数据库构建的不足主要包括以下几点：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可视化不足：传统数据库构建通常需要手动编写SQL脚本，难以直观地展示数据库结构和关系，需要通过阅读代码才能理解数据库结构和关系。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效率低下：传统数据库构建需要手动编写SQL脚本，需要花费大量时间和精力来编写和维护代码，效率很低。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容易出错：传统数据库构建需要手动编写SQL脚本，容易出现语法错误、逻辑错误和数据冲突等问题，需要花费额外的时间和精力来修复错误。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缺乏标准化：传统数据库构建没有标准化的建模规范，不同开发人员可能会按照不同的方式进行数据库构建，导致数据库结构和关系不一致。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可维护性低：传统数据库构建需要手动编写SQL脚本，需要花费大量时间和精力来维护代码，而且容易出现维护困难的情况，如代码注释不足、命名不规范等。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与传统数据库构建相比，使用建模工具（如PowerDesigner）进行数据库构建具有以下优势：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可视化建模：传统数据库构建通常需要手动编写SQL脚本，难以直观地展示数据库结构和关系，而使用建模工具则可以通过可视化的方式展示数据库结构和关系，使得数据库的设计更加直观和易于理解。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自动化建模：使用建模工具可以自动创建和维护概念模型、逻辑模型和物理模型等，大大提高了数据库构建的效率和准确性。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标准化建模：使用建模工具可以根据标准化的建模规范进行数据库构建，使得数据库结构和关系更加规范和统一，便于管理和维护。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可重用性：使用建模工具可以将数据库模型保存为模板或元素，以便于重复使用或修改，提高了数据库的可重用性和可维护性。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4136861" y="3501938"/>
            <a:ext cx="155956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指导老师：罗正军</a:t>
            </a:r>
            <a:endParaRPr lang="zh-CN" altLang="en-US" b="1" dirty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9205" y="2948940"/>
            <a:ext cx="3030855" cy="391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XX</a:t>
            </a:r>
            <a:r>
              <a:rPr lang="zh-CN" altLang="en-US" b="1" dirty="0">
                <a:latin typeface="+mj-ea"/>
                <a:ea typeface="+mj-ea"/>
              </a:rPr>
              <a:t>培训学校信息管理系统答辩材料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42581" y="3501938"/>
            <a:ext cx="1381760" cy="2838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答辩人：张嘉灏</a:t>
            </a:r>
            <a:endParaRPr kumimoji="1" lang="en-US" altLang="zh-CN" b="1" dirty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58991" y="1941827"/>
            <a:ext cx="5839485" cy="8375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数据库课设答辩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29205" y="1633220"/>
            <a:ext cx="3574415" cy="2838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三江学院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 软件工程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12021052E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392430"/>
            <a:ext cx="2381250" cy="7715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9" grpId="0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逻辑结构模型设计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84470" y="937260"/>
            <a:ext cx="3621405" cy="3651885"/>
            <a:chOff x="8031" y="1438"/>
            <a:chExt cx="5703" cy="5751"/>
          </a:xfrm>
        </p:grpSpPr>
        <p:grpSp>
          <p:nvGrpSpPr>
            <p:cNvPr id="53" name="组合 52"/>
            <p:cNvGrpSpPr/>
            <p:nvPr/>
          </p:nvGrpSpPr>
          <p:grpSpPr>
            <a:xfrm>
              <a:off x="8031" y="6600"/>
              <a:ext cx="5701" cy="589"/>
              <a:chOff x="2645777" y="1428360"/>
              <a:chExt cx="1523389" cy="914033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2645777" y="1428360"/>
                <a:ext cx="1523389" cy="9140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algn="ctr" defTabSz="9671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200"/>
              </a:p>
            </p:txBody>
          </p:sp>
          <p:sp>
            <p:nvSpPr>
              <p:cNvPr id="55" name="文本框 28"/>
              <p:cNvSpPr txBox="1"/>
              <p:nvPr/>
            </p:nvSpPr>
            <p:spPr>
              <a:xfrm>
                <a:off x="2645777" y="1441896"/>
                <a:ext cx="1514250" cy="900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逻辑结构模型图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03" name="图片 102"/>
            <p:cNvPicPr/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31" y="1438"/>
              <a:ext cx="5703" cy="516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组合 2"/>
          <p:cNvGrpSpPr/>
          <p:nvPr/>
        </p:nvGrpSpPr>
        <p:grpSpPr>
          <a:xfrm>
            <a:off x="196850" y="937194"/>
            <a:ext cx="3596005" cy="3648769"/>
            <a:chOff x="7677" y="876"/>
            <a:chExt cx="5663" cy="5813"/>
          </a:xfrm>
          <a:effectLst/>
        </p:grpSpPr>
        <p:pic>
          <p:nvPicPr>
            <p:cNvPr id="101" name="图片 100"/>
            <p:cNvPicPr/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77" y="876"/>
              <a:ext cx="5663" cy="5224"/>
            </a:xfrm>
            <a:prstGeom prst="rect">
              <a:avLst/>
            </a:prstGeom>
            <a:noFill/>
            <a:ln w="9525">
              <a:solidFill>
                <a:srgbClr val="000000">
                  <a:alpha val="0"/>
                </a:srgbClr>
              </a:solidFill>
            </a:ln>
          </p:spPr>
        </p:pic>
        <p:grpSp>
          <p:nvGrpSpPr>
            <p:cNvPr id="2" name="组合 1"/>
            <p:cNvGrpSpPr/>
            <p:nvPr/>
          </p:nvGrpSpPr>
          <p:grpSpPr>
            <a:xfrm>
              <a:off x="7677" y="6099"/>
              <a:ext cx="5663" cy="590"/>
              <a:chOff x="2645777" y="1426213"/>
              <a:chExt cx="1523389" cy="91618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645777" y="1428360"/>
                <a:ext cx="1523389" cy="914033"/>
              </a:xfrm>
              <a:prstGeom prst="rect">
                <a:avLst/>
              </a:prstGeom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algn="ctr" defTabSz="9671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200"/>
              </a:p>
            </p:txBody>
          </p:sp>
          <p:sp>
            <p:nvSpPr>
              <p:cNvPr id="5" name="文本框 28"/>
              <p:cNvSpPr txBox="1"/>
              <p:nvPr/>
            </p:nvSpPr>
            <p:spPr>
              <a:xfrm>
                <a:off x="2650350" y="1426213"/>
                <a:ext cx="1514250" cy="910547"/>
              </a:xfrm>
              <a:prstGeom prst="rect">
                <a:avLst/>
              </a:prstGeom>
              <a:noFill/>
              <a:ln>
                <a:solidFill>
                  <a:srgbClr val="000000">
                    <a:alpha val="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概念结构模型图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660775" y="2391410"/>
            <a:ext cx="1438910" cy="464820"/>
            <a:chOff x="5765" y="3766"/>
            <a:chExt cx="2266" cy="7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5" name="组合 64"/>
            <p:cNvGrpSpPr/>
            <p:nvPr/>
          </p:nvGrpSpPr>
          <p:grpSpPr>
            <a:xfrm>
              <a:off x="5765" y="3766"/>
              <a:ext cx="2266" cy="733"/>
              <a:chOff x="-189444" y="3614057"/>
              <a:chExt cx="8722256" cy="2678872"/>
            </a:xfrm>
          </p:grpSpPr>
          <p:sp>
            <p:nvSpPr>
              <p:cNvPr id="66" name="形状 65"/>
              <p:cNvSpPr/>
              <p:nvPr/>
            </p:nvSpPr>
            <p:spPr>
              <a:xfrm>
                <a:off x="611187" y="3614057"/>
                <a:ext cx="7921625" cy="2678872"/>
              </a:xfrm>
              <a:prstGeom prst="leftRightRibbon">
                <a:avLst>
                  <a:gd name="adj1" fmla="val 54481"/>
                  <a:gd name="adj2" fmla="val 50000"/>
                  <a:gd name="adj3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7" name="矩形 66"/>
              <p:cNvSpPr/>
              <p:nvPr/>
            </p:nvSpPr>
            <p:spPr>
              <a:xfrm>
                <a:off x="-189444" y="3873538"/>
                <a:ext cx="6035524" cy="1556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42900"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模式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6416" y="3971"/>
              <a:ext cx="1568" cy="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转换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 rot="10800000">
            <a:off x="6187948" y="2884408"/>
            <a:ext cx="2128652" cy="907131"/>
            <a:chOff x="1792403" y="1331479"/>
            <a:chExt cx="2838203" cy="12095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矩形标注 9"/>
            <p:cNvSpPr/>
            <p:nvPr/>
          </p:nvSpPr>
          <p:spPr>
            <a:xfrm flipV="1">
              <a:off x="1792403" y="1331479"/>
              <a:ext cx="2834910" cy="1202170"/>
            </a:xfrm>
            <a:prstGeom prst="wedgeRectCallout">
              <a:avLst>
                <a:gd name="adj1" fmla="val -3277"/>
                <a:gd name="adj2" fmla="val 63046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1" name="文本框 235"/>
            <p:cNvSpPr txBox="1"/>
            <p:nvPr/>
          </p:nvSpPr>
          <p:spPr>
            <a:xfrm rot="10800000">
              <a:off x="2674045" y="2132046"/>
              <a:ext cx="1952650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降低冗余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236"/>
            <p:cNvSpPr txBox="1"/>
            <p:nvPr/>
          </p:nvSpPr>
          <p:spPr>
            <a:xfrm rot="10800000">
              <a:off x="1792665" y="1385490"/>
              <a:ext cx="2837941" cy="79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根据概念模型图将教师（Teacher）实体合并到教职工（Employee）实体中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41370" y="1915160"/>
            <a:ext cx="2010410" cy="744220"/>
            <a:chOff x="1798591" y="1303254"/>
            <a:chExt cx="2837944" cy="119847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2" name="矩形标注 11"/>
            <p:cNvSpPr/>
            <p:nvPr/>
          </p:nvSpPr>
          <p:spPr>
            <a:xfrm rot="5400000" flipV="1">
              <a:off x="2618329" y="483519"/>
              <a:ext cx="1198471" cy="2837941"/>
            </a:xfrm>
            <a:prstGeom prst="wedgeRectCallout">
              <a:avLst>
                <a:gd name="adj1" fmla="val 64376"/>
                <a:gd name="adj2" fmla="val 4734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文本框 495"/>
            <p:cNvSpPr txBox="1"/>
            <p:nvPr/>
          </p:nvSpPr>
          <p:spPr>
            <a:xfrm>
              <a:off x="1798592" y="1328896"/>
              <a:ext cx="2401934" cy="493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参照完整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496"/>
            <p:cNvSpPr txBox="1"/>
            <p:nvPr/>
          </p:nvSpPr>
          <p:spPr>
            <a:xfrm>
              <a:off x="1798591" y="1762185"/>
              <a:ext cx="2837941" cy="69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给课程（Course）增加教学班号号（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ClassID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）作为外键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逻辑结构模型设计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94410" y="2838981"/>
            <a:ext cx="7154866" cy="1947014"/>
            <a:chOff x="1802" y="906"/>
            <a:chExt cx="11268" cy="3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/>
          </p:nvSpPr>
          <p:spPr>
            <a:xfrm>
              <a:off x="1802" y="1019"/>
              <a:ext cx="11098" cy="3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802" y="1273"/>
              <a:ext cx="10915" cy="2943"/>
              <a:chOff x="448" y="1277"/>
              <a:chExt cx="8498" cy="2673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48" y="1277"/>
                <a:ext cx="8498" cy="1108"/>
                <a:chOff x="387205" y="1517651"/>
                <a:chExt cx="2683372" cy="939543"/>
              </a:xfrm>
            </p:grpSpPr>
            <p:sp>
              <p:nvSpPr>
                <p:cNvPr id="21" name="文本框 105"/>
                <p:cNvSpPr txBox="1"/>
                <p:nvPr/>
              </p:nvSpPr>
              <p:spPr>
                <a:xfrm>
                  <a:off x="387205" y="1517651"/>
                  <a:ext cx="2680422" cy="4079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学生（Student）：</a:t>
                  </a:r>
                  <a:endPara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文本框 106"/>
                <p:cNvSpPr txBox="1"/>
                <p:nvPr/>
              </p:nvSpPr>
              <p:spPr>
                <a:xfrm>
                  <a:off x="390154" y="2017176"/>
                  <a:ext cx="2680423" cy="4400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学生学号（Primary Key）、宿舍号（Foreign Key）、姓名、出生日期、身份证号、性别</a:t>
                  </a:r>
                  <a:endPara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23" name="图片 -2147482596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18678" b="3908"/>
              <a:stretch>
                <a:fillRect/>
              </a:stretch>
            </p:blipFill>
            <p:spPr>
              <a:xfrm>
                <a:off x="457" y="2603"/>
                <a:ext cx="8489" cy="1347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24" name="组合 23"/>
            <p:cNvGrpSpPr/>
            <p:nvPr/>
          </p:nvGrpSpPr>
          <p:grpSpPr>
            <a:xfrm>
              <a:off x="10838" y="906"/>
              <a:ext cx="2232" cy="2142"/>
              <a:chOff x="8876147" y="3192042"/>
              <a:chExt cx="1889647" cy="1813344"/>
            </a:xfrm>
          </p:grpSpPr>
          <p:sp>
            <p:nvSpPr>
              <p:cNvPr id="25" name="任意多边形 24"/>
              <p:cNvSpPr/>
              <p:nvPr/>
            </p:nvSpPr>
            <p:spPr>
              <a:xfrm>
                <a:off x="10622170" y="4830722"/>
                <a:ext cx="136506" cy="174664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8876147" y="3192042"/>
                <a:ext cx="152380" cy="95271"/>
              </a:xfrm>
              <a:custGeom>
                <a:avLst/>
                <a:gdLst>
                  <a:gd name="connsiteX0" fmla="*/ 19050 w 114300"/>
                  <a:gd name="connsiteY0" fmla="*/ 0 h 71437"/>
                  <a:gd name="connsiteX1" fmla="*/ 0 w 114300"/>
                  <a:gd name="connsiteY1" fmla="*/ 71437 h 71437"/>
                  <a:gd name="connsiteX2" fmla="*/ 114300 w 114300"/>
                  <a:gd name="connsiteY2" fmla="*/ 71437 h 71437"/>
                  <a:gd name="connsiteX3" fmla="*/ 19050 w 114300"/>
                  <a:gd name="connsiteY3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71437">
                    <a:moveTo>
                      <a:pt x="19050" y="0"/>
                    </a:moveTo>
                    <a:lnTo>
                      <a:pt x="0" y="71437"/>
                    </a:lnTo>
                    <a:lnTo>
                      <a:pt x="114300" y="71437"/>
                    </a:lnTo>
                    <a:lnTo>
                      <a:pt x="19050" y="0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8903430" y="3192042"/>
                <a:ext cx="1862364" cy="1812286"/>
                <a:chOff x="6950444" y="2300288"/>
                <a:chExt cx="1396955" cy="1358900"/>
              </a:xfrm>
              <a:solidFill>
                <a:srgbClr val="92D050"/>
              </a:solidFill>
            </p:grpSpPr>
            <p:sp>
              <p:nvSpPr>
                <p:cNvPr id="28" name="任意多边形 27"/>
                <p:cNvSpPr/>
                <p:nvPr/>
              </p:nvSpPr>
              <p:spPr>
                <a:xfrm>
                  <a:off x="6950444" y="2300288"/>
                  <a:ext cx="1396955" cy="1358900"/>
                </a:xfrm>
                <a:custGeom>
                  <a:avLst/>
                  <a:gdLst>
                    <a:gd name="connsiteX0" fmla="*/ 0 w 1319348"/>
                    <a:gd name="connsiteY0" fmla="*/ 0 h 1293223"/>
                    <a:gd name="connsiteX1" fmla="*/ 1319348 w 1319348"/>
                    <a:gd name="connsiteY1" fmla="*/ 1293223 h 1293223"/>
                    <a:gd name="connsiteX2" fmla="*/ 1319348 w 1319348"/>
                    <a:gd name="connsiteY2" fmla="*/ 391886 h 1293223"/>
                    <a:gd name="connsiteX3" fmla="*/ 927463 w 1319348"/>
                    <a:gd name="connsiteY3" fmla="*/ 13063 h 1293223"/>
                    <a:gd name="connsiteX4" fmla="*/ 0 w 1319348"/>
                    <a:gd name="connsiteY4" fmla="*/ 0 h 1293223"/>
                    <a:gd name="connsiteX0-1" fmla="*/ 0 w 1319348"/>
                    <a:gd name="connsiteY0-2" fmla="*/ 5987 h 1299210"/>
                    <a:gd name="connsiteX1-3" fmla="*/ 1319348 w 1319348"/>
                    <a:gd name="connsiteY1-4" fmla="*/ 1299210 h 1299210"/>
                    <a:gd name="connsiteX2-5" fmla="*/ 1319348 w 1319348"/>
                    <a:gd name="connsiteY2-6" fmla="*/ 397873 h 1299210"/>
                    <a:gd name="connsiteX3-7" fmla="*/ 908413 w 1319348"/>
                    <a:gd name="connsiteY3-8" fmla="*/ 0 h 1299210"/>
                    <a:gd name="connsiteX4-9" fmla="*/ 0 w 1319348"/>
                    <a:gd name="connsiteY4-10" fmla="*/ 5987 h 1299210"/>
                    <a:gd name="connsiteX0-11" fmla="*/ 0 w 1333635"/>
                    <a:gd name="connsiteY0-12" fmla="*/ 1225 h 1299210"/>
                    <a:gd name="connsiteX1-13" fmla="*/ 1333635 w 1333635"/>
                    <a:gd name="connsiteY1-14" fmla="*/ 1299210 h 1299210"/>
                    <a:gd name="connsiteX2-15" fmla="*/ 1333635 w 1333635"/>
                    <a:gd name="connsiteY2-16" fmla="*/ 397873 h 1299210"/>
                    <a:gd name="connsiteX3-17" fmla="*/ 922700 w 1333635"/>
                    <a:gd name="connsiteY3-18" fmla="*/ 0 h 1299210"/>
                    <a:gd name="connsiteX4-19" fmla="*/ 0 w 1333635"/>
                    <a:gd name="connsiteY4-20" fmla="*/ 1225 h 129921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33635" h="1299210">
                      <a:moveTo>
                        <a:pt x="0" y="1225"/>
                      </a:moveTo>
                      <a:lnTo>
                        <a:pt x="1333635" y="1299210"/>
                      </a:lnTo>
                      <a:lnTo>
                        <a:pt x="1333635" y="397873"/>
                      </a:lnTo>
                      <a:lnTo>
                        <a:pt x="922700" y="0"/>
                      </a:lnTo>
                      <a:lnTo>
                        <a:pt x="0" y="12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44455"/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 rot="2637414">
                  <a:off x="7479501" y="2575981"/>
                  <a:ext cx="754478" cy="353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5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表结构</a:t>
                  </a:r>
                  <a:endParaRPr lang="zh-CN" alt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994410" y="754911"/>
            <a:ext cx="7154866" cy="1947014"/>
            <a:chOff x="1787" y="1094"/>
            <a:chExt cx="11268" cy="30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组合 29"/>
            <p:cNvGrpSpPr/>
            <p:nvPr/>
          </p:nvGrpSpPr>
          <p:grpSpPr>
            <a:xfrm>
              <a:off x="1787" y="1094"/>
              <a:ext cx="11268" cy="3066"/>
              <a:chOff x="1802" y="906"/>
              <a:chExt cx="11268" cy="3363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802" y="1019"/>
                <a:ext cx="11098" cy="32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1802" y="1273"/>
                <a:ext cx="10915" cy="1220"/>
                <a:chOff x="387205" y="1517651"/>
                <a:chExt cx="2683372" cy="939688"/>
              </a:xfrm>
            </p:grpSpPr>
            <p:sp>
              <p:nvSpPr>
                <p:cNvPr id="34" name="文本框 105"/>
                <p:cNvSpPr txBox="1"/>
                <p:nvPr/>
              </p:nvSpPr>
              <p:spPr>
                <a:xfrm>
                  <a:off x="387205" y="1517651"/>
                  <a:ext cx="2680422" cy="408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宿舍（Dormitory）：</a:t>
                  </a:r>
                  <a:endPara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文本框 106"/>
                <p:cNvSpPr txBox="1"/>
                <p:nvPr/>
              </p:nvSpPr>
              <p:spPr>
                <a:xfrm>
                  <a:off x="390154" y="2017176"/>
                  <a:ext cx="2680423" cy="440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宿舍号（Primary Key）、容纳人数、剩余容量、性别限制</a:t>
                  </a:r>
                  <a:endPara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10838" y="906"/>
                <a:ext cx="2232" cy="2142"/>
                <a:chOff x="8876147" y="3192042"/>
                <a:chExt cx="1889647" cy="1813344"/>
              </a:xfrm>
            </p:grpSpPr>
            <p:sp>
              <p:nvSpPr>
                <p:cNvPr id="40" name="任意多边形 39"/>
                <p:cNvSpPr/>
                <p:nvPr/>
              </p:nvSpPr>
              <p:spPr>
                <a:xfrm>
                  <a:off x="10622170" y="4830722"/>
                  <a:ext cx="136506" cy="174664"/>
                </a:xfrm>
                <a:custGeom>
                  <a:avLst/>
                  <a:gdLst>
                    <a:gd name="connsiteX0" fmla="*/ 102393 w 102393"/>
                    <a:gd name="connsiteY0" fmla="*/ 130968 h 130968"/>
                    <a:gd name="connsiteX1" fmla="*/ 0 w 102393"/>
                    <a:gd name="connsiteY1" fmla="*/ 130968 h 130968"/>
                    <a:gd name="connsiteX2" fmla="*/ 0 w 102393"/>
                    <a:gd name="connsiteY2" fmla="*/ 0 h 130968"/>
                    <a:gd name="connsiteX3" fmla="*/ 102393 w 102393"/>
                    <a:gd name="connsiteY3" fmla="*/ 130968 h 130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393" h="130968">
                      <a:moveTo>
                        <a:pt x="102393" y="130968"/>
                      </a:moveTo>
                      <a:lnTo>
                        <a:pt x="0" y="130968"/>
                      </a:lnTo>
                      <a:lnTo>
                        <a:pt x="0" y="0"/>
                      </a:lnTo>
                      <a:lnTo>
                        <a:pt x="102393" y="130968"/>
                      </a:lnTo>
                      <a:close/>
                    </a:path>
                  </a:pathLst>
                </a:custGeom>
                <a:solidFill>
                  <a:srgbClr val="4444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8876147" y="3192042"/>
                  <a:ext cx="152380" cy="95271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4444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>
                  <a:off x="8903430" y="3192042"/>
                  <a:ext cx="1862364" cy="1812286"/>
                  <a:chOff x="6950444" y="2300288"/>
                  <a:chExt cx="1396955" cy="1358900"/>
                </a:xfrm>
                <a:solidFill>
                  <a:srgbClr val="92D050"/>
                </a:solidFill>
              </p:grpSpPr>
              <p:sp>
                <p:nvSpPr>
                  <p:cNvPr id="43" name="任意多边形 42"/>
                  <p:cNvSpPr/>
                  <p:nvPr/>
                </p:nvSpPr>
                <p:spPr>
                  <a:xfrm>
                    <a:off x="6950444" y="2300288"/>
                    <a:ext cx="1396955" cy="1358900"/>
                  </a:xfrm>
                  <a:custGeom>
                    <a:avLst/>
                    <a:gdLst>
                      <a:gd name="connsiteX0" fmla="*/ 0 w 1319348"/>
                      <a:gd name="connsiteY0" fmla="*/ 0 h 1293223"/>
                      <a:gd name="connsiteX1" fmla="*/ 1319348 w 1319348"/>
                      <a:gd name="connsiteY1" fmla="*/ 1293223 h 1293223"/>
                      <a:gd name="connsiteX2" fmla="*/ 1319348 w 1319348"/>
                      <a:gd name="connsiteY2" fmla="*/ 391886 h 1293223"/>
                      <a:gd name="connsiteX3" fmla="*/ 927463 w 1319348"/>
                      <a:gd name="connsiteY3" fmla="*/ 13063 h 1293223"/>
                      <a:gd name="connsiteX4" fmla="*/ 0 w 1319348"/>
                      <a:gd name="connsiteY4" fmla="*/ 0 h 1293223"/>
                      <a:gd name="connsiteX0-1" fmla="*/ 0 w 1319348"/>
                      <a:gd name="connsiteY0-2" fmla="*/ 5987 h 1299210"/>
                      <a:gd name="connsiteX1-3" fmla="*/ 1319348 w 1319348"/>
                      <a:gd name="connsiteY1-4" fmla="*/ 1299210 h 1299210"/>
                      <a:gd name="connsiteX2-5" fmla="*/ 1319348 w 1319348"/>
                      <a:gd name="connsiteY2-6" fmla="*/ 397873 h 1299210"/>
                      <a:gd name="connsiteX3-7" fmla="*/ 908413 w 1319348"/>
                      <a:gd name="connsiteY3-8" fmla="*/ 0 h 1299210"/>
                      <a:gd name="connsiteX4-9" fmla="*/ 0 w 1319348"/>
                      <a:gd name="connsiteY4-10" fmla="*/ 5987 h 1299210"/>
                      <a:gd name="connsiteX0-11" fmla="*/ 0 w 1333635"/>
                      <a:gd name="connsiteY0-12" fmla="*/ 1225 h 1299210"/>
                      <a:gd name="connsiteX1-13" fmla="*/ 1333635 w 1333635"/>
                      <a:gd name="connsiteY1-14" fmla="*/ 1299210 h 1299210"/>
                      <a:gd name="connsiteX2-15" fmla="*/ 1333635 w 1333635"/>
                      <a:gd name="connsiteY2-16" fmla="*/ 397873 h 1299210"/>
                      <a:gd name="connsiteX3-17" fmla="*/ 922700 w 1333635"/>
                      <a:gd name="connsiteY3-18" fmla="*/ 0 h 1299210"/>
                      <a:gd name="connsiteX4-19" fmla="*/ 0 w 1333635"/>
                      <a:gd name="connsiteY4-20" fmla="*/ 1225 h 129921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33635" h="1299210">
                        <a:moveTo>
                          <a:pt x="0" y="1225"/>
                        </a:moveTo>
                        <a:lnTo>
                          <a:pt x="1333635" y="1299210"/>
                        </a:lnTo>
                        <a:lnTo>
                          <a:pt x="1333635" y="397873"/>
                        </a:lnTo>
                        <a:lnTo>
                          <a:pt x="922700" y="0"/>
                        </a:lnTo>
                        <a:lnTo>
                          <a:pt x="0" y="122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444455"/>
                      </a:solidFill>
                    </a:endParaRPr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 rot="2637414">
                    <a:off x="7479501" y="2575981"/>
                    <a:ext cx="754478" cy="3530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15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表结构</a:t>
                    </a:r>
                    <a:endParaRPr lang="zh-CN" altLang="en-US" sz="15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t="23969"/>
            <a:stretch>
              <a:fillRect/>
            </a:stretch>
          </p:blipFill>
          <p:spPr>
            <a:xfrm>
              <a:off x="1799" y="2844"/>
              <a:ext cx="10878" cy="116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逻辑结构模型设计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94410" y="698396"/>
            <a:ext cx="7154866" cy="1947014"/>
            <a:chOff x="1596" y="1374"/>
            <a:chExt cx="11268" cy="30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" name="组合 12"/>
            <p:cNvGrpSpPr/>
            <p:nvPr/>
          </p:nvGrpSpPr>
          <p:grpSpPr>
            <a:xfrm>
              <a:off x="1596" y="1374"/>
              <a:ext cx="11268" cy="3066"/>
              <a:chOff x="1802" y="906"/>
              <a:chExt cx="11268" cy="336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802" y="1019"/>
                <a:ext cx="11098" cy="32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85" name="组合 84"/>
              <p:cNvGrpSpPr/>
              <p:nvPr/>
            </p:nvGrpSpPr>
            <p:grpSpPr>
              <a:xfrm>
                <a:off x="1802" y="1273"/>
                <a:ext cx="10903" cy="1220"/>
                <a:chOff x="387205" y="1517651"/>
                <a:chExt cx="2680422" cy="939176"/>
              </a:xfrm>
            </p:grpSpPr>
            <p:sp>
              <p:nvSpPr>
                <p:cNvPr id="86" name="文本框 105"/>
                <p:cNvSpPr txBox="1"/>
                <p:nvPr/>
              </p:nvSpPr>
              <p:spPr>
                <a:xfrm>
                  <a:off x="387205" y="1517651"/>
                  <a:ext cx="2680422" cy="4079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课程（Course）：</a:t>
                  </a:r>
                  <a:endPara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文本框 106"/>
                <p:cNvSpPr txBox="1"/>
                <p:nvPr/>
              </p:nvSpPr>
              <p:spPr>
                <a:xfrm>
                  <a:off x="390155" y="2016879"/>
                  <a:ext cx="2363039" cy="4399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课程号（Primary Key）、教学班号（Foreign Key）、课程名、学时</a:t>
                  </a:r>
                  <a:endPara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10838" y="906"/>
                <a:ext cx="2232" cy="2142"/>
                <a:chOff x="8876147" y="3192042"/>
                <a:chExt cx="1889647" cy="1813344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10622170" y="4830722"/>
                  <a:ext cx="136506" cy="174664"/>
                </a:xfrm>
                <a:custGeom>
                  <a:avLst/>
                  <a:gdLst>
                    <a:gd name="connsiteX0" fmla="*/ 102393 w 102393"/>
                    <a:gd name="connsiteY0" fmla="*/ 130968 h 130968"/>
                    <a:gd name="connsiteX1" fmla="*/ 0 w 102393"/>
                    <a:gd name="connsiteY1" fmla="*/ 130968 h 130968"/>
                    <a:gd name="connsiteX2" fmla="*/ 0 w 102393"/>
                    <a:gd name="connsiteY2" fmla="*/ 0 h 130968"/>
                    <a:gd name="connsiteX3" fmla="*/ 102393 w 102393"/>
                    <a:gd name="connsiteY3" fmla="*/ 130968 h 130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393" h="130968">
                      <a:moveTo>
                        <a:pt x="102393" y="130968"/>
                      </a:moveTo>
                      <a:lnTo>
                        <a:pt x="0" y="130968"/>
                      </a:lnTo>
                      <a:lnTo>
                        <a:pt x="0" y="0"/>
                      </a:lnTo>
                      <a:lnTo>
                        <a:pt x="102393" y="130968"/>
                      </a:lnTo>
                      <a:close/>
                    </a:path>
                  </a:pathLst>
                </a:custGeom>
                <a:solidFill>
                  <a:srgbClr val="4444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" name="任意多边形 6"/>
                <p:cNvSpPr/>
                <p:nvPr/>
              </p:nvSpPr>
              <p:spPr>
                <a:xfrm>
                  <a:off x="8876147" y="3192042"/>
                  <a:ext cx="152380" cy="95271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4444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8" name="组合 7"/>
                <p:cNvGrpSpPr/>
                <p:nvPr/>
              </p:nvGrpSpPr>
              <p:grpSpPr>
                <a:xfrm>
                  <a:off x="8903430" y="3192042"/>
                  <a:ext cx="1862364" cy="1812286"/>
                  <a:chOff x="6950444" y="2300288"/>
                  <a:chExt cx="1396955" cy="1358900"/>
                </a:xfrm>
                <a:solidFill>
                  <a:srgbClr val="92D050"/>
                </a:solidFill>
              </p:grpSpPr>
              <p:sp>
                <p:nvSpPr>
                  <p:cNvPr id="17" name="任意多边形 16"/>
                  <p:cNvSpPr/>
                  <p:nvPr/>
                </p:nvSpPr>
                <p:spPr>
                  <a:xfrm>
                    <a:off x="6950444" y="2300288"/>
                    <a:ext cx="1396955" cy="1358900"/>
                  </a:xfrm>
                  <a:custGeom>
                    <a:avLst/>
                    <a:gdLst>
                      <a:gd name="connsiteX0" fmla="*/ 0 w 1319348"/>
                      <a:gd name="connsiteY0" fmla="*/ 0 h 1293223"/>
                      <a:gd name="connsiteX1" fmla="*/ 1319348 w 1319348"/>
                      <a:gd name="connsiteY1" fmla="*/ 1293223 h 1293223"/>
                      <a:gd name="connsiteX2" fmla="*/ 1319348 w 1319348"/>
                      <a:gd name="connsiteY2" fmla="*/ 391886 h 1293223"/>
                      <a:gd name="connsiteX3" fmla="*/ 927463 w 1319348"/>
                      <a:gd name="connsiteY3" fmla="*/ 13063 h 1293223"/>
                      <a:gd name="connsiteX4" fmla="*/ 0 w 1319348"/>
                      <a:gd name="connsiteY4" fmla="*/ 0 h 1293223"/>
                      <a:gd name="connsiteX0-1" fmla="*/ 0 w 1319348"/>
                      <a:gd name="connsiteY0-2" fmla="*/ 5987 h 1299210"/>
                      <a:gd name="connsiteX1-3" fmla="*/ 1319348 w 1319348"/>
                      <a:gd name="connsiteY1-4" fmla="*/ 1299210 h 1299210"/>
                      <a:gd name="connsiteX2-5" fmla="*/ 1319348 w 1319348"/>
                      <a:gd name="connsiteY2-6" fmla="*/ 397873 h 1299210"/>
                      <a:gd name="connsiteX3-7" fmla="*/ 908413 w 1319348"/>
                      <a:gd name="connsiteY3-8" fmla="*/ 0 h 1299210"/>
                      <a:gd name="connsiteX4-9" fmla="*/ 0 w 1319348"/>
                      <a:gd name="connsiteY4-10" fmla="*/ 5987 h 1299210"/>
                      <a:gd name="connsiteX0-11" fmla="*/ 0 w 1333635"/>
                      <a:gd name="connsiteY0-12" fmla="*/ 1225 h 1299210"/>
                      <a:gd name="connsiteX1-13" fmla="*/ 1333635 w 1333635"/>
                      <a:gd name="connsiteY1-14" fmla="*/ 1299210 h 1299210"/>
                      <a:gd name="connsiteX2-15" fmla="*/ 1333635 w 1333635"/>
                      <a:gd name="connsiteY2-16" fmla="*/ 397873 h 1299210"/>
                      <a:gd name="connsiteX3-17" fmla="*/ 922700 w 1333635"/>
                      <a:gd name="connsiteY3-18" fmla="*/ 0 h 1299210"/>
                      <a:gd name="connsiteX4-19" fmla="*/ 0 w 1333635"/>
                      <a:gd name="connsiteY4-20" fmla="*/ 1225 h 129921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33635" h="1299210">
                        <a:moveTo>
                          <a:pt x="0" y="1225"/>
                        </a:moveTo>
                        <a:lnTo>
                          <a:pt x="1333635" y="1299210"/>
                        </a:lnTo>
                        <a:lnTo>
                          <a:pt x="1333635" y="397873"/>
                        </a:lnTo>
                        <a:lnTo>
                          <a:pt x="922700" y="0"/>
                        </a:lnTo>
                        <a:lnTo>
                          <a:pt x="0" y="122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444455"/>
                      </a:solidFill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 rot="2637414">
                    <a:off x="7479501" y="2575981"/>
                    <a:ext cx="754478" cy="3530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15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表结构</a:t>
                    </a:r>
                    <a:endParaRPr lang="zh-CN" altLang="en-US" sz="15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pic>
          <p:nvPicPr>
            <p:cNvPr id="2" name="图片 -2147482588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t="20261"/>
            <a:stretch>
              <a:fillRect/>
            </a:stretch>
          </p:blipFill>
          <p:spPr>
            <a:xfrm>
              <a:off x="1608" y="3162"/>
              <a:ext cx="10878" cy="127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0" name="组合 19"/>
          <p:cNvGrpSpPr/>
          <p:nvPr/>
        </p:nvGrpSpPr>
        <p:grpSpPr>
          <a:xfrm>
            <a:off x="986155" y="2717165"/>
            <a:ext cx="7155180" cy="2307590"/>
            <a:chOff x="1501" y="4407"/>
            <a:chExt cx="11268" cy="37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组合 29"/>
            <p:cNvGrpSpPr/>
            <p:nvPr/>
          </p:nvGrpSpPr>
          <p:grpSpPr>
            <a:xfrm>
              <a:off x="1501" y="4407"/>
              <a:ext cx="11268" cy="3739"/>
              <a:chOff x="1802" y="906"/>
              <a:chExt cx="11268" cy="3363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802" y="1019"/>
                <a:ext cx="11098" cy="32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1802" y="1273"/>
                <a:ext cx="10903" cy="1343"/>
                <a:chOff x="387205" y="1517651"/>
                <a:chExt cx="2680422" cy="1034087"/>
              </a:xfrm>
            </p:grpSpPr>
            <p:sp>
              <p:nvSpPr>
                <p:cNvPr id="34" name="文本框 105"/>
                <p:cNvSpPr txBox="1"/>
                <p:nvPr/>
              </p:nvSpPr>
              <p:spPr>
                <a:xfrm>
                  <a:off x="387205" y="1517651"/>
                  <a:ext cx="2680422" cy="344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教学班（Class）：</a:t>
                  </a:r>
                  <a:endPara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文本框 106"/>
                <p:cNvSpPr txBox="1"/>
                <p:nvPr/>
              </p:nvSpPr>
              <p:spPr>
                <a:xfrm>
                  <a:off x="390155" y="1910934"/>
                  <a:ext cx="2491232" cy="640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教学班号（Primary Key）、教职工号（Foreign Key）、开课学期、上课起始时间、上课结束时间、教室、人数、评价</a:t>
                  </a:r>
                  <a:endPara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10838" y="906"/>
                <a:ext cx="2232" cy="2142"/>
                <a:chOff x="8876147" y="3192042"/>
                <a:chExt cx="1889647" cy="1813344"/>
              </a:xfrm>
            </p:grpSpPr>
            <p:sp>
              <p:nvSpPr>
                <p:cNvPr id="40" name="任意多边形 39"/>
                <p:cNvSpPr/>
                <p:nvPr/>
              </p:nvSpPr>
              <p:spPr>
                <a:xfrm>
                  <a:off x="10622170" y="4830722"/>
                  <a:ext cx="136506" cy="174664"/>
                </a:xfrm>
                <a:custGeom>
                  <a:avLst/>
                  <a:gdLst>
                    <a:gd name="connsiteX0" fmla="*/ 102393 w 102393"/>
                    <a:gd name="connsiteY0" fmla="*/ 130968 h 130968"/>
                    <a:gd name="connsiteX1" fmla="*/ 0 w 102393"/>
                    <a:gd name="connsiteY1" fmla="*/ 130968 h 130968"/>
                    <a:gd name="connsiteX2" fmla="*/ 0 w 102393"/>
                    <a:gd name="connsiteY2" fmla="*/ 0 h 130968"/>
                    <a:gd name="connsiteX3" fmla="*/ 102393 w 102393"/>
                    <a:gd name="connsiteY3" fmla="*/ 130968 h 130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393" h="130968">
                      <a:moveTo>
                        <a:pt x="102393" y="130968"/>
                      </a:moveTo>
                      <a:lnTo>
                        <a:pt x="0" y="130968"/>
                      </a:lnTo>
                      <a:lnTo>
                        <a:pt x="0" y="0"/>
                      </a:lnTo>
                      <a:lnTo>
                        <a:pt x="102393" y="130968"/>
                      </a:lnTo>
                      <a:close/>
                    </a:path>
                  </a:pathLst>
                </a:custGeom>
                <a:solidFill>
                  <a:srgbClr val="4444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8876147" y="3192042"/>
                  <a:ext cx="152380" cy="95271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4444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>
                  <a:off x="8903430" y="3192042"/>
                  <a:ext cx="1862364" cy="1812286"/>
                  <a:chOff x="6950444" y="2300288"/>
                  <a:chExt cx="1396955" cy="1358900"/>
                </a:xfrm>
                <a:solidFill>
                  <a:srgbClr val="92D050"/>
                </a:solidFill>
              </p:grpSpPr>
              <p:sp>
                <p:nvSpPr>
                  <p:cNvPr id="43" name="任意多边形 42"/>
                  <p:cNvSpPr/>
                  <p:nvPr/>
                </p:nvSpPr>
                <p:spPr>
                  <a:xfrm>
                    <a:off x="6950444" y="2300288"/>
                    <a:ext cx="1396955" cy="1358900"/>
                  </a:xfrm>
                  <a:custGeom>
                    <a:avLst/>
                    <a:gdLst>
                      <a:gd name="connsiteX0" fmla="*/ 0 w 1319348"/>
                      <a:gd name="connsiteY0" fmla="*/ 0 h 1293223"/>
                      <a:gd name="connsiteX1" fmla="*/ 1319348 w 1319348"/>
                      <a:gd name="connsiteY1" fmla="*/ 1293223 h 1293223"/>
                      <a:gd name="connsiteX2" fmla="*/ 1319348 w 1319348"/>
                      <a:gd name="connsiteY2" fmla="*/ 391886 h 1293223"/>
                      <a:gd name="connsiteX3" fmla="*/ 927463 w 1319348"/>
                      <a:gd name="connsiteY3" fmla="*/ 13063 h 1293223"/>
                      <a:gd name="connsiteX4" fmla="*/ 0 w 1319348"/>
                      <a:gd name="connsiteY4" fmla="*/ 0 h 1293223"/>
                      <a:gd name="connsiteX0-1" fmla="*/ 0 w 1319348"/>
                      <a:gd name="connsiteY0-2" fmla="*/ 5987 h 1299210"/>
                      <a:gd name="connsiteX1-3" fmla="*/ 1319348 w 1319348"/>
                      <a:gd name="connsiteY1-4" fmla="*/ 1299210 h 1299210"/>
                      <a:gd name="connsiteX2-5" fmla="*/ 1319348 w 1319348"/>
                      <a:gd name="connsiteY2-6" fmla="*/ 397873 h 1299210"/>
                      <a:gd name="connsiteX3-7" fmla="*/ 908413 w 1319348"/>
                      <a:gd name="connsiteY3-8" fmla="*/ 0 h 1299210"/>
                      <a:gd name="connsiteX4-9" fmla="*/ 0 w 1319348"/>
                      <a:gd name="connsiteY4-10" fmla="*/ 5987 h 1299210"/>
                      <a:gd name="connsiteX0-11" fmla="*/ 0 w 1333635"/>
                      <a:gd name="connsiteY0-12" fmla="*/ 1225 h 1299210"/>
                      <a:gd name="connsiteX1-13" fmla="*/ 1333635 w 1333635"/>
                      <a:gd name="connsiteY1-14" fmla="*/ 1299210 h 1299210"/>
                      <a:gd name="connsiteX2-15" fmla="*/ 1333635 w 1333635"/>
                      <a:gd name="connsiteY2-16" fmla="*/ 397873 h 1299210"/>
                      <a:gd name="connsiteX3-17" fmla="*/ 922700 w 1333635"/>
                      <a:gd name="connsiteY3-18" fmla="*/ 0 h 1299210"/>
                      <a:gd name="connsiteX4-19" fmla="*/ 0 w 1333635"/>
                      <a:gd name="connsiteY4-20" fmla="*/ 1225 h 129921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33635" h="1299210">
                        <a:moveTo>
                          <a:pt x="0" y="1225"/>
                        </a:moveTo>
                        <a:lnTo>
                          <a:pt x="1333635" y="1299210"/>
                        </a:lnTo>
                        <a:lnTo>
                          <a:pt x="1333635" y="397873"/>
                        </a:lnTo>
                        <a:lnTo>
                          <a:pt x="922700" y="0"/>
                        </a:lnTo>
                        <a:lnTo>
                          <a:pt x="0" y="122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444455"/>
                      </a:solidFill>
                    </a:endParaRPr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 rot="2637414">
                    <a:off x="7479501" y="2575981"/>
                    <a:ext cx="754478" cy="2978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15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表结构</a:t>
                    </a:r>
                    <a:endParaRPr lang="zh-CN" altLang="en-US" sz="15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pic>
          <p:nvPicPr>
            <p:cNvPr id="3" name="图片 -214748255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t="14796"/>
            <a:stretch>
              <a:fillRect/>
            </a:stretch>
          </p:blipFill>
          <p:spPr>
            <a:xfrm>
              <a:off x="1501" y="6420"/>
              <a:ext cx="10865" cy="1549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逻辑结构模型设计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53770" y="2854856"/>
            <a:ext cx="7154866" cy="1947014"/>
            <a:chOff x="1802" y="906"/>
            <a:chExt cx="11268" cy="3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/>
          </p:nvSpPr>
          <p:spPr>
            <a:xfrm>
              <a:off x="1802" y="1019"/>
              <a:ext cx="11098" cy="3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802" y="1273"/>
              <a:ext cx="10915" cy="1220"/>
              <a:chOff x="387205" y="1517651"/>
              <a:chExt cx="2683372" cy="939669"/>
            </a:xfrm>
          </p:grpSpPr>
          <p:sp>
            <p:nvSpPr>
              <p:cNvPr id="21" name="文本框 105"/>
              <p:cNvSpPr txBox="1"/>
              <p:nvPr/>
            </p:nvSpPr>
            <p:spPr>
              <a:xfrm>
                <a:off x="387205" y="1517651"/>
                <a:ext cx="2680422" cy="408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工资（Salary）：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文本框 106"/>
              <p:cNvSpPr txBox="1"/>
              <p:nvPr/>
            </p:nvSpPr>
            <p:spPr>
              <a:xfrm>
                <a:off x="390154" y="2017176"/>
                <a:ext cx="2680423" cy="4401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教职工号（Foreign Key）、发工资年月、基本工资、课时费、扣税、应发工资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0838" y="906"/>
              <a:ext cx="2232" cy="2142"/>
              <a:chOff x="8876147" y="3192042"/>
              <a:chExt cx="1889647" cy="1813344"/>
            </a:xfrm>
          </p:grpSpPr>
          <p:sp>
            <p:nvSpPr>
              <p:cNvPr id="25" name="任意多边形 24"/>
              <p:cNvSpPr/>
              <p:nvPr/>
            </p:nvSpPr>
            <p:spPr>
              <a:xfrm>
                <a:off x="10622170" y="4830722"/>
                <a:ext cx="136506" cy="174664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8876147" y="3192042"/>
                <a:ext cx="152380" cy="95271"/>
              </a:xfrm>
              <a:custGeom>
                <a:avLst/>
                <a:gdLst>
                  <a:gd name="connsiteX0" fmla="*/ 19050 w 114300"/>
                  <a:gd name="connsiteY0" fmla="*/ 0 h 71437"/>
                  <a:gd name="connsiteX1" fmla="*/ 0 w 114300"/>
                  <a:gd name="connsiteY1" fmla="*/ 71437 h 71437"/>
                  <a:gd name="connsiteX2" fmla="*/ 114300 w 114300"/>
                  <a:gd name="connsiteY2" fmla="*/ 71437 h 71437"/>
                  <a:gd name="connsiteX3" fmla="*/ 19050 w 114300"/>
                  <a:gd name="connsiteY3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71437">
                    <a:moveTo>
                      <a:pt x="19050" y="0"/>
                    </a:moveTo>
                    <a:lnTo>
                      <a:pt x="0" y="71437"/>
                    </a:lnTo>
                    <a:lnTo>
                      <a:pt x="114300" y="71437"/>
                    </a:lnTo>
                    <a:lnTo>
                      <a:pt x="19050" y="0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8903430" y="3192042"/>
                <a:ext cx="1862364" cy="1812286"/>
                <a:chOff x="6950444" y="2300288"/>
                <a:chExt cx="1396955" cy="1358900"/>
              </a:xfrm>
              <a:solidFill>
                <a:srgbClr val="92D050"/>
              </a:solidFill>
            </p:grpSpPr>
            <p:sp>
              <p:nvSpPr>
                <p:cNvPr id="28" name="任意多边形 27"/>
                <p:cNvSpPr/>
                <p:nvPr/>
              </p:nvSpPr>
              <p:spPr>
                <a:xfrm>
                  <a:off x="6950444" y="2300288"/>
                  <a:ext cx="1396955" cy="1358900"/>
                </a:xfrm>
                <a:custGeom>
                  <a:avLst/>
                  <a:gdLst>
                    <a:gd name="connsiteX0" fmla="*/ 0 w 1319348"/>
                    <a:gd name="connsiteY0" fmla="*/ 0 h 1293223"/>
                    <a:gd name="connsiteX1" fmla="*/ 1319348 w 1319348"/>
                    <a:gd name="connsiteY1" fmla="*/ 1293223 h 1293223"/>
                    <a:gd name="connsiteX2" fmla="*/ 1319348 w 1319348"/>
                    <a:gd name="connsiteY2" fmla="*/ 391886 h 1293223"/>
                    <a:gd name="connsiteX3" fmla="*/ 927463 w 1319348"/>
                    <a:gd name="connsiteY3" fmla="*/ 13063 h 1293223"/>
                    <a:gd name="connsiteX4" fmla="*/ 0 w 1319348"/>
                    <a:gd name="connsiteY4" fmla="*/ 0 h 1293223"/>
                    <a:gd name="connsiteX0-1" fmla="*/ 0 w 1319348"/>
                    <a:gd name="connsiteY0-2" fmla="*/ 5987 h 1299210"/>
                    <a:gd name="connsiteX1-3" fmla="*/ 1319348 w 1319348"/>
                    <a:gd name="connsiteY1-4" fmla="*/ 1299210 h 1299210"/>
                    <a:gd name="connsiteX2-5" fmla="*/ 1319348 w 1319348"/>
                    <a:gd name="connsiteY2-6" fmla="*/ 397873 h 1299210"/>
                    <a:gd name="connsiteX3-7" fmla="*/ 908413 w 1319348"/>
                    <a:gd name="connsiteY3-8" fmla="*/ 0 h 1299210"/>
                    <a:gd name="connsiteX4-9" fmla="*/ 0 w 1319348"/>
                    <a:gd name="connsiteY4-10" fmla="*/ 5987 h 1299210"/>
                    <a:gd name="connsiteX0-11" fmla="*/ 0 w 1333635"/>
                    <a:gd name="connsiteY0-12" fmla="*/ 1225 h 1299210"/>
                    <a:gd name="connsiteX1-13" fmla="*/ 1333635 w 1333635"/>
                    <a:gd name="connsiteY1-14" fmla="*/ 1299210 h 1299210"/>
                    <a:gd name="connsiteX2-15" fmla="*/ 1333635 w 1333635"/>
                    <a:gd name="connsiteY2-16" fmla="*/ 397873 h 1299210"/>
                    <a:gd name="connsiteX3-17" fmla="*/ 922700 w 1333635"/>
                    <a:gd name="connsiteY3-18" fmla="*/ 0 h 1299210"/>
                    <a:gd name="connsiteX4-19" fmla="*/ 0 w 1333635"/>
                    <a:gd name="connsiteY4-20" fmla="*/ 1225 h 129921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33635" h="1299210">
                      <a:moveTo>
                        <a:pt x="0" y="1225"/>
                      </a:moveTo>
                      <a:lnTo>
                        <a:pt x="1333635" y="1299210"/>
                      </a:lnTo>
                      <a:lnTo>
                        <a:pt x="1333635" y="397873"/>
                      </a:lnTo>
                      <a:lnTo>
                        <a:pt x="922700" y="0"/>
                      </a:lnTo>
                      <a:lnTo>
                        <a:pt x="0" y="12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44455"/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 rot="2637414">
                  <a:off x="7479501" y="2575981"/>
                  <a:ext cx="754478" cy="353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5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表结构</a:t>
                  </a:r>
                  <a:endParaRPr lang="zh-CN" alt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953770" y="696595"/>
            <a:ext cx="7155180" cy="2078990"/>
            <a:chOff x="1502" y="1169"/>
            <a:chExt cx="11268" cy="32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组合 29"/>
            <p:cNvGrpSpPr/>
            <p:nvPr/>
          </p:nvGrpSpPr>
          <p:grpSpPr>
            <a:xfrm>
              <a:off x="1502" y="1169"/>
              <a:ext cx="11268" cy="3275"/>
              <a:chOff x="1802" y="906"/>
              <a:chExt cx="11268" cy="3363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802" y="1019"/>
                <a:ext cx="11098" cy="32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1802" y="1273"/>
                <a:ext cx="10915" cy="1184"/>
                <a:chOff x="387205" y="1517651"/>
                <a:chExt cx="2683372" cy="911601"/>
              </a:xfrm>
            </p:grpSpPr>
            <p:sp>
              <p:nvSpPr>
                <p:cNvPr id="34" name="文本框 105"/>
                <p:cNvSpPr txBox="1"/>
                <p:nvPr/>
              </p:nvSpPr>
              <p:spPr>
                <a:xfrm>
                  <a:off x="387205" y="1517651"/>
                  <a:ext cx="2680422" cy="382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教职工（Employee）：</a:t>
                  </a:r>
                  <a:endPara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文本框 106"/>
                <p:cNvSpPr txBox="1"/>
                <p:nvPr/>
              </p:nvSpPr>
              <p:spPr>
                <a:xfrm>
                  <a:off x="390154" y="2017176"/>
                  <a:ext cx="2680423" cy="412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教职工号（Primary Key）、姓名、出生日期、身份证号、性别、职称</a:t>
                  </a:r>
                  <a:endPara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10838" y="906"/>
                <a:ext cx="2232" cy="2142"/>
                <a:chOff x="8876147" y="3192042"/>
                <a:chExt cx="1889647" cy="1813344"/>
              </a:xfrm>
            </p:grpSpPr>
            <p:sp>
              <p:nvSpPr>
                <p:cNvPr id="40" name="任意多边形 39"/>
                <p:cNvSpPr/>
                <p:nvPr/>
              </p:nvSpPr>
              <p:spPr>
                <a:xfrm>
                  <a:off x="10622170" y="4830722"/>
                  <a:ext cx="136506" cy="174664"/>
                </a:xfrm>
                <a:custGeom>
                  <a:avLst/>
                  <a:gdLst>
                    <a:gd name="connsiteX0" fmla="*/ 102393 w 102393"/>
                    <a:gd name="connsiteY0" fmla="*/ 130968 h 130968"/>
                    <a:gd name="connsiteX1" fmla="*/ 0 w 102393"/>
                    <a:gd name="connsiteY1" fmla="*/ 130968 h 130968"/>
                    <a:gd name="connsiteX2" fmla="*/ 0 w 102393"/>
                    <a:gd name="connsiteY2" fmla="*/ 0 h 130968"/>
                    <a:gd name="connsiteX3" fmla="*/ 102393 w 102393"/>
                    <a:gd name="connsiteY3" fmla="*/ 130968 h 130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393" h="130968">
                      <a:moveTo>
                        <a:pt x="102393" y="130968"/>
                      </a:moveTo>
                      <a:lnTo>
                        <a:pt x="0" y="130968"/>
                      </a:lnTo>
                      <a:lnTo>
                        <a:pt x="0" y="0"/>
                      </a:lnTo>
                      <a:lnTo>
                        <a:pt x="102393" y="130968"/>
                      </a:lnTo>
                      <a:close/>
                    </a:path>
                  </a:pathLst>
                </a:custGeom>
                <a:solidFill>
                  <a:srgbClr val="4444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8876147" y="3192042"/>
                  <a:ext cx="152380" cy="95271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4444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>
                  <a:off x="8903430" y="3192042"/>
                  <a:ext cx="1862364" cy="1812286"/>
                  <a:chOff x="6950444" y="2300288"/>
                  <a:chExt cx="1396955" cy="1358900"/>
                </a:xfrm>
                <a:solidFill>
                  <a:srgbClr val="92D050"/>
                </a:solidFill>
              </p:grpSpPr>
              <p:sp>
                <p:nvSpPr>
                  <p:cNvPr id="43" name="任意多边形 42"/>
                  <p:cNvSpPr/>
                  <p:nvPr/>
                </p:nvSpPr>
                <p:spPr>
                  <a:xfrm>
                    <a:off x="6950444" y="2300288"/>
                    <a:ext cx="1396955" cy="1358900"/>
                  </a:xfrm>
                  <a:custGeom>
                    <a:avLst/>
                    <a:gdLst>
                      <a:gd name="connsiteX0" fmla="*/ 0 w 1319348"/>
                      <a:gd name="connsiteY0" fmla="*/ 0 h 1293223"/>
                      <a:gd name="connsiteX1" fmla="*/ 1319348 w 1319348"/>
                      <a:gd name="connsiteY1" fmla="*/ 1293223 h 1293223"/>
                      <a:gd name="connsiteX2" fmla="*/ 1319348 w 1319348"/>
                      <a:gd name="connsiteY2" fmla="*/ 391886 h 1293223"/>
                      <a:gd name="connsiteX3" fmla="*/ 927463 w 1319348"/>
                      <a:gd name="connsiteY3" fmla="*/ 13063 h 1293223"/>
                      <a:gd name="connsiteX4" fmla="*/ 0 w 1319348"/>
                      <a:gd name="connsiteY4" fmla="*/ 0 h 1293223"/>
                      <a:gd name="connsiteX0-1" fmla="*/ 0 w 1319348"/>
                      <a:gd name="connsiteY0-2" fmla="*/ 5987 h 1299210"/>
                      <a:gd name="connsiteX1-3" fmla="*/ 1319348 w 1319348"/>
                      <a:gd name="connsiteY1-4" fmla="*/ 1299210 h 1299210"/>
                      <a:gd name="connsiteX2-5" fmla="*/ 1319348 w 1319348"/>
                      <a:gd name="connsiteY2-6" fmla="*/ 397873 h 1299210"/>
                      <a:gd name="connsiteX3-7" fmla="*/ 908413 w 1319348"/>
                      <a:gd name="connsiteY3-8" fmla="*/ 0 h 1299210"/>
                      <a:gd name="connsiteX4-9" fmla="*/ 0 w 1319348"/>
                      <a:gd name="connsiteY4-10" fmla="*/ 5987 h 1299210"/>
                      <a:gd name="connsiteX0-11" fmla="*/ 0 w 1333635"/>
                      <a:gd name="connsiteY0-12" fmla="*/ 1225 h 1299210"/>
                      <a:gd name="connsiteX1-13" fmla="*/ 1333635 w 1333635"/>
                      <a:gd name="connsiteY1-14" fmla="*/ 1299210 h 1299210"/>
                      <a:gd name="connsiteX2-15" fmla="*/ 1333635 w 1333635"/>
                      <a:gd name="connsiteY2-16" fmla="*/ 397873 h 1299210"/>
                      <a:gd name="connsiteX3-17" fmla="*/ 922700 w 1333635"/>
                      <a:gd name="connsiteY3-18" fmla="*/ 0 h 1299210"/>
                      <a:gd name="connsiteX4-19" fmla="*/ 0 w 1333635"/>
                      <a:gd name="connsiteY4-20" fmla="*/ 1225 h 129921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33635" h="1299210">
                        <a:moveTo>
                          <a:pt x="0" y="1225"/>
                        </a:moveTo>
                        <a:lnTo>
                          <a:pt x="1333635" y="1299210"/>
                        </a:lnTo>
                        <a:lnTo>
                          <a:pt x="1333635" y="397873"/>
                        </a:lnTo>
                        <a:lnTo>
                          <a:pt x="922700" y="0"/>
                        </a:lnTo>
                        <a:lnTo>
                          <a:pt x="0" y="122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444455"/>
                      </a:solidFill>
                    </a:endParaRPr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 rot="2637414">
                    <a:off x="7479501" y="2575981"/>
                    <a:ext cx="754478" cy="3304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15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表结构</a:t>
                    </a:r>
                    <a:endParaRPr lang="zh-CN" altLang="en-US" sz="15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pic>
          <p:nvPicPr>
            <p:cNvPr id="3" name="图片 -214748255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t="17387"/>
            <a:stretch>
              <a:fillRect/>
            </a:stretch>
          </p:blipFill>
          <p:spPr>
            <a:xfrm>
              <a:off x="1514" y="2906"/>
              <a:ext cx="10903" cy="1421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4" name="图片 -214748259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8940"/>
          <a:stretch>
            <a:fillRect/>
          </a:stretch>
        </p:blipFill>
        <p:spPr>
          <a:xfrm>
            <a:off x="961390" y="3897630"/>
            <a:ext cx="6924040" cy="864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逻辑结构模型设计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94410" y="755015"/>
            <a:ext cx="7155180" cy="1751965"/>
            <a:chOff x="1802" y="906"/>
            <a:chExt cx="11268" cy="3363"/>
          </a:xfrm>
        </p:grpSpPr>
        <p:sp>
          <p:nvSpPr>
            <p:cNvPr id="31" name="矩形 30"/>
            <p:cNvSpPr/>
            <p:nvPr/>
          </p:nvSpPr>
          <p:spPr>
            <a:xfrm>
              <a:off x="1802" y="1019"/>
              <a:ext cx="11098" cy="3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802" y="1273"/>
              <a:ext cx="10915" cy="1284"/>
              <a:chOff x="387205" y="1517651"/>
              <a:chExt cx="2683372" cy="988669"/>
            </a:xfrm>
          </p:grpSpPr>
          <p:sp>
            <p:nvSpPr>
              <p:cNvPr id="34" name="文本框 105"/>
              <p:cNvSpPr txBox="1"/>
              <p:nvPr/>
            </p:nvSpPr>
            <p:spPr>
              <a:xfrm>
                <a:off x="387205" y="1517651"/>
                <a:ext cx="2680422" cy="453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考试成绩（Exam Score）：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文本框 106"/>
              <p:cNvSpPr txBox="1"/>
              <p:nvPr/>
            </p:nvSpPr>
            <p:spPr>
              <a:xfrm>
                <a:off x="390154" y="2017176"/>
                <a:ext cx="2680423" cy="489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学号（Foreign Key）、课程号（Foreign Key）、考试成绩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0838" y="906"/>
              <a:ext cx="2232" cy="2142"/>
              <a:chOff x="8876147" y="3192042"/>
              <a:chExt cx="1889647" cy="1813344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10622170" y="4830722"/>
                <a:ext cx="136506" cy="174664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8876147" y="3192042"/>
                <a:ext cx="152380" cy="95271"/>
              </a:xfrm>
              <a:custGeom>
                <a:avLst/>
                <a:gdLst>
                  <a:gd name="connsiteX0" fmla="*/ 19050 w 114300"/>
                  <a:gd name="connsiteY0" fmla="*/ 0 h 71437"/>
                  <a:gd name="connsiteX1" fmla="*/ 0 w 114300"/>
                  <a:gd name="connsiteY1" fmla="*/ 71437 h 71437"/>
                  <a:gd name="connsiteX2" fmla="*/ 114300 w 114300"/>
                  <a:gd name="connsiteY2" fmla="*/ 71437 h 71437"/>
                  <a:gd name="connsiteX3" fmla="*/ 19050 w 114300"/>
                  <a:gd name="connsiteY3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71437">
                    <a:moveTo>
                      <a:pt x="19050" y="0"/>
                    </a:moveTo>
                    <a:lnTo>
                      <a:pt x="0" y="71437"/>
                    </a:lnTo>
                    <a:lnTo>
                      <a:pt x="114300" y="71437"/>
                    </a:lnTo>
                    <a:lnTo>
                      <a:pt x="19050" y="0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8903430" y="3192042"/>
                <a:ext cx="1862364" cy="1812286"/>
                <a:chOff x="6950444" y="2300288"/>
                <a:chExt cx="1396955" cy="1358900"/>
              </a:xfrm>
              <a:solidFill>
                <a:srgbClr val="92D050"/>
              </a:solidFill>
            </p:grpSpPr>
            <p:sp>
              <p:nvSpPr>
                <p:cNvPr id="43" name="任意多边形 42"/>
                <p:cNvSpPr/>
                <p:nvPr/>
              </p:nvSpPr>
              <p:spPr>
                <a:xfrm>
                  <a:off x="6950444" y="2300288"/>
                  <a:ext cx="1396955" cy="1358900"/>
                </a:xfrm>
                <a:custGeom>
                  <a:avLst/>
                  <a:gdLst>
                    <a:gd name="connsiteX0" fmla="*/ 0 w 1319348"/>
                    <a:gd name="connsiteY0" fmla="*/ 0 h 1293223"/>
                    <a:gd name="connsiteX1" fmla="*/ 1319348 w 1319348"/>
                    <a:gd name="connsiteY1" fmla="*/ 1293223 h 1293223"/>
                    <a:gd name="connsiteX2" fmla="*/ 1319348 w 1319348"/>
                    <a:gd name="connsiteY2" fmla="*/ 391886 h 1293223"/>
                    <a:gd name="connsiteX3" fmla="*/ 927463 w 1319348"/>
                    <a:gd name="connsiteY3" fmla="*/ 13063 h 1293223"/>
                    <a:gd name="connsiteX4" fmla="*/ 0 w 1319348"/>
                    <a:gd name="connsiteY4" fmla="*/ 0 h 1293223"/>
                    <a:gd name="connsiteX0-1" fmla="*/ 0 w 1319348"/>
                    <a:gd name="connsiteY0-2" fmla="*/ 5987 h 1299210"/>
                    <a:gd name="connsiteX1-3" fmla="*/ 1319348 w 1319348"/>
                    <a:gd name="connsiteY1-4" fmla="*/ 1299210 h 1299210"/>
                    <a:gd name="connsiteX2-5" fmla="*/ 1319348 w 1319348"/>
                    <a:gd name="connsiteY2-6" fmla="*/ 397873 h 1299210"/>
                    <a:gd name="connsiteX3-7" fmla="*/ 908413 w 1319348"/>
                    <a:gd name="connsiteY3-8" fmla="*/ 0 h 1299210"/>
                    <a:gd name="connsiteX4-9" fmla="*/ 0 w 1319348"/>
                    <a:gd name="connsiteY4-10" fmla="*/ 5987 h 1299210"/>
                    <a:gd name="connsiteX0-11" fmla="*/ 0 w 1333635"/>
                    <a:gd name="connsiteY0-12" fmla="*/ 1225 h 1299210"/>
                    <a:gd name="connsiteX1-13" fmla="*/ 1333635 w 1333635"/>
                    <a:gd name="connsiteY1-14" fmla="*/ 1299210 h 1299210"/>
                    <a:gd name="connsiteX2-15" fmla="*/ 1333635 w 1333635"/>
                    <a:gd name="connsiteY2-16" fmla="*/ 397873 h 1299210"/>
                    <a:gd name="connsiteX3-17" fmla="*/ 922700 w 1333635"/>
                    <a:gd name="connsiteY3-18" fmla="*/ 0 h 1299210"/>
                    <a:gd name="connsiteX4-19" fmla="*/ 0 w 1333635"/>
                    <a:gd name="connsiteY4-20" fmla="*/ 1225 h 129921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33635" h="1299210">
                      <a:moveTo>
                        <a:pt x="0" y="1225"/>
                      </a:moveTo>
                      <a:lnTo>
                        <a:pt x="1333635" y="1299210"/>
                      </a:lnTo>
                      <a:lnTo>
                        <a:pt x="1333635" y="397873"/>
                      </a:lnTo>
                      <a:lnTo>
                        <a:pt x="922700" y="0"/>
                      </a:lnTo>
                      <a:lnTo>
                        <a:pt x="0" y="12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44455"/>
                    </a:solidFill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 rot="2637414">
                  <a:off x="7479501" y="2575981"/>
                  <a:ext cx="754478" cy="392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5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表结构</a:t>
                  </a:r>
                  <a:endParaRPr lang="zh-CN" alt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pic>
        <p:nvPicPr>
          <p:cNvPr id="2" name="图片 -214748259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3200"/>
          <a:stretch>
            <a:fillRect/>
          </a:stretch>
        </p:blipFill>
        <p:spPr>
          <a:xfrm>
            <a:off x="1010285" y="1763395"/>
            <a:ext cx="6907530" cy="5486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1478028" y="2960936"/>
            <a:ext cx="6187944" cy="1905068"/>
            <a:chOff x="4238859" y="1324283"/>
            <a:chExt cx="8250592" cy="2540091"/>
          </a:xfrm>
        </p:grpSpPr>
        <p:sp>
          <p:nvSpPr>
            <p:cNvPr id="11" name="矩形 3"/>
            <p:cNvSpPr/>
            <p:nvPr/>
          </p:nvSpPr>
          <p:spPr>
            <a:xfrm>
              <a:off x="5026257" y="1858753"/>
              <a:ext cx="7463183" cy="183642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直角三角形 2"/>
            <p:cNvSpPr/>
            <p:nvPr/>
          </p:nvSpPr>
          <p:spPr>
            <a:xfrm rot="17117050" flipH="1">
              <a:off x="5042291" y="2515071"/>
              <a:ext cx="1386578" cy="131202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4412243" y="1748102"/>
              <a:ext cx="1760683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最终结果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" name="Text Box 13"/>
            <p:cNvSpPr txBox="1">
              <a:spLocks noChangeArrowheads="1"/>
            </p:cNvSpPr>
            <p:nvPr/>
          </p:nvSpPr>
          <p:spPr bwMode="gray">
            <a:xfrm>
              <a:off x="6746909" y="1916850"/>
              <a:ext cx="5742542" cy="1720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ea typeface="微软雅黑" panose="020B0503020204020204" pitchFamily="34" charset="-122"/>
                  <a:sym typeface="+mn-ea"/>
                </a:rPr>
                <a:t>最终，我们根据逻辑结构设计得到了包括宿舍、学生、课程、教学班、教职工、工资和考试成绩在内的七个表，并定义了各个表的列和关系，以及主键、外键、索引和约束等。这些表可以互相关联和查询，从而实现了学生宿舍管理、课程教学管理、工资发放管理和考试成绩查询等功能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物理结构模型设计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7015" y="1050925"/>
            <a:ext cx="3621405" cy="3651885"/>
            <a:chOff x="8031" y="1438"/>
            <a:chExt cx="5703" cy="5751"/>
          </a:xfrm>
        </p:grpSpPr>
        <p:grpSp>
          <p:nvGrpSpPr>
            <p:cNvPr id="53" name="组合 52"/>
            <p:cNvGrpSpPr/>
            <p:nvPr/>
          </p:nvGrpSpPr>
          <p:grpSpPr>
            <a:xfrm>
              <a:off x="8031" y="6600"/>
              <a:ext cx="5701" cy="589"/>
              <a:chOff x="2645777" y="1428360"/>
              <a:chExt cx="1523389" cy="914033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2645777" y="1428360"/>
                <a:ext cx="1523389" cy="9140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algn="ctr" defTabSz="9671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200"/>
              </a:p>
            </p:txBody>
          </p:sp>
          <p:sp>
            <p:nvSpPr>
              <p:cNvPr id="55" name="文本框 28"/>
              <p:cNvSpPr txBox="1"/>
              <p:nvPr/>
            </p:nvSpPr>
            <p:spPr>
              <a:xfrm>
                <a:off x="2654862" y="1441896"/>
                <a:ext cx="1514250" cy="900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buClrTx/>
                  <a:buSzTx/>
                  <a:buFontTx/>
                </a:pPr>
                <a:r>
                  <a:rPr lang="zh-CN" altLang="en-US" sz="1800" b="1" dirty="0">
                    <a:solidFill>
                      <a:schemeClr val="lt1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</a:rPr>
                  <a:t>逻辑结构模型图</a:t>
                </a:r>
                <a:endParaRPr lang="zh-CN" altLang="en-US" sz="1800" b="1" dirty="0">
                  <a:solidFill>
                    <a:schemeClr val="lt1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pic>
          <p:nvPicPr>
            <p:cNvPr id="103" name="图片 102"/>
            <p:cNvPicPr/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31" y="1438"/>
              <a:ext cx="5703" cy="516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5143500" y="814070"/>
            <a:ext cx="3621405" cy="3888740"/>
            <a:chOff x="7876" y="1378"/>
            <a:chExt cx="5703" cy="6124"/>
          </a:xfrm>
        </p:grpSpPr>
        <p:pic>
          <p:nvPicPr>
            <p:cNvPr id="2" name="图片 -214748258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-1944" r="5865"/>
            <a:stretch>
              <a:fillRect/>
            </a:stretch>
          </p:blipFill>
          <p:spPr>
            <a:xfrm>
              <a:off x="7876" y="1378"/>
              <a:ext cx="5684" cy="55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7" name="矩形 46"/>
            <p:cNvSpPr/>
            <p:nvPr/>
          </p:nvSpPr>
          <p:spPr>
            <a:xfrm>
              <a:off x="7876" y="6912"/>
              <a:ext cx="5703" cy="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物理结构模型</a:t>
              </a:r>
              <a:endParaRPr lang="zh-CN" altLang="en-US" b="1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60775" y="2391410"/>
            <a:ext cx="1438910" cy="465455"/>
            <a:chOff x="5765" y="3766"/>
            <a:chExt cx="2266" cy="7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5" name="组合 64"/>
            <p:cNvGrpSpPr/>
            <p:nvPr/>
          </p:nvGrpSpPr>
          <p:grpSpPr>
            <a:xfrm>
              <a:off x="5765" y="3766"/>
              <a:ext cx="2266" cy="733"/>
              <a:chOff x="-189444" y="3614057"/>
              <a:chExt cx="8722256" cy="2678872"/>
            </a:xfrm>
          </p:grpSpPr>
          <p:sp>
            <p:nvSpPr>
              <p:cNvPr id="66" name="形状 65"/>
              <p:cNvSpPr/>
              <p:nvPr/>
            </p:nvSpPr>
            <p:spPr>
              <a:xfrm>
                <a:off x="611187" y="3614057"/>
                <a:ext cx="7921625" cy="2678872"/>
              </a:xfrm>
              <a:prstGeom prst="leftRightRibbon">
                <a:avLst>
                  <a:gd name="adj1" fmla="val 54481"/>
                  <a:gd name="adj2" fmla="val 50000"/>
                  <a:gd name="adj3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7" name="矩形 66"/>
              <p:cNvSpPr/>
              <p:nvPr/>
            </p:nvSpPr>
            <p:spPr>
              <a:xfrm>
                <a:off x="-189444" y="3873538"/>
                <a:ext cx="6035524" cy="1556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42900"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6416" y="3971"/>
              <a:ext cx="1568" cy="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映射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6487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19523" y="2050418"/>
            <a:ext cx="24231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数据库实现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981835"/>
            <a:ext cx="2381250" cy="771525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6814185" y="2050415"/>
            <a:ext cx="2000250" cy="584300"/>
            <a:chOff x="9140243" y="2649839"/>
            <a:chExt cx="2075656" cy="674541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2075656" cy="354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3-1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数据库的创建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2970307"/>
              <a:ext cx="2075656" cy="354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</a:rPr>
                <a:t>3-2 </a:t>
              </a:r>
              <a:r>
                <a:rPr lang="zh-CN" altLang="en-US" dirty="0">
                  <a:solidFill>
                    <a:schemeClr val="bg1"/>
                  </a:solidFill>
                </a:rPr>
                <a:t>数据库的功能实现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27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数据库的创建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093"/>
          <a:stretch>
            <a:fillRect/>
          </a:stretch>
        </p:blipFill>
        <p:spPr>
          <a:xfrm>
            <a:off x="543560" y="956310"/>
            <a:ext cx="2749550" cy="390652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5" name="组合 34"/>
          <p:cNvGrpSpPr/>
          <p:nvPr/>
        </p:nvGrpSpPr>
        <p:grpSpPr>
          <a:xfrm>
            <a:off x="3533775" y="1991360"/>
            <a:ext cx="4610735" cy="2435566"/>
            <a:chOff x="1831" y="3976"/>
            <a:chExt cx="10771" cy="24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矩形 26"/>
            <p:cNvSpPr/>
            <p:nvPr/>
          </p:nvSpPr>
          <p:spPr>
            <a:xfrm>
              <a:off x="1831" y="3976"/>
              <a:ext cx="10771" cy="24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2057" y="4156"/>
              <a:ext cx="8276" cy="205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MySQL-5.7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系统创建目标数据库（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TrainSchoolInfo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），创建了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宿舍（Dormitory）、学生（Student）、课程（Course）、教学班（Class）、教职工（Employee）、教师（Teacher）、工资（Salary）、考试成绩（Exam Score）共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7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个表，以及定义了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个视图（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femalestudents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）和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9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个存储过程还有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个触发器</a:t>
              </a:r>
              <a:endPara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6" name="矩形: 圆角 4"/>
          <p:cNvSpPr/>
          <p:nvPr/>
        </p:nvSpPr>
        <p:spPr>
          <a:xfrm>
            <a:off x="3533775" y="838835"/>
            <a:ext cx="4610735" cy="1152525"/>
          </a:xfrm>
          <a:prstGeom prst="roundRect">
            <a:avLst>
              <a:gd name="adj" fmla="val 7400"/>
            </a:avLst>
          </a:prstGeom>
          <a:blipFill>
            <a:blip r:embed="rId2" cstate="screen">
              <a:grayscl/>
            </a:blip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839991" y="1916951"/>
            <a:ext cx="1417235" cy="1360008"/>
            <a:chOff x="8876147" y="3192042"/>
            <a:chExt cx="1889647" cy="1813344"/>
          </a:xfrm>
        </p:grpSpPr>
        <p:sp>
          <p:nvSpPr>
            <p:cNvPr id="38" name="任意多边形 37"/>
            <p:cNvSpPr/>
            <p:nvPr/>
          </p:nvSpPr>
          <p:spPr>
            <a:xfrm>
              <a:off x="10622170" y="4830722"/>
              <a:ext cx="136506" cy="174664"/>
            </a:xfrm>
            <a:custGeom>
              <a:avLst/>
              <a:gdLst>
                <a:gd name="connsiteX0" fmla="*/ 102393 w 102393"/>
                <a:gd name="connsiteY0" fmla="*/ 130968 h 130968"/>
                <a:gd name="connsiteX1" fmla="*/ 0 w 102393"/>
                <a:gd name="connsiteY1" fmla="*/ 130968 h 130968"/>
                <a:gd name="connsiteX2" fmla="*/ 0 w 102393"/>
                <a:gd name="connsiteY2" fmla="*/ 0 h 130968"/>
                <a:gd name="connsiteX3" fmla="*/ 102393 w 102393"/>
                <a:gd name="connsiteY3" fmla="*/ 130968 h 1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93" h="130968">
                  <a:moveTo>
                    <a:pt x="102393" y="130968"/>
                  </a:moveTo>
                  <a:lnTo>
                    <a:pt x="0" y="130968"/>
                  </a:lnTo>
                  <a:lnTo>
                    <a:pt x="0" y="0"/>
                  </a:lnTo>
                  <a:lnTo>
                    <a:pt x="102393" y="130968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8876147" y="3192042"/>
              <a:ext cx="152380" cy="95271"/>
            </a:xfrm>
            <a:custGeom>
              <a:avLst/>
              <a:gdLst>
                <a:gd name="connsiteX0" fmla="*/ 19050 w 114300"/>
                <a:gd name="connsiteY0" fmla="*/ 0 h 71437"/>
                <a:gd name="connsiteX1" fmla="*/ 0 w 114300"/>
                <a:gd name="connsiteY1" fmla="*/ 71437 h 71437"/>
                <a:gd name="connsiteX2" fmla="*/ 114300 w 114300"/>
                <a:gd name="connsiteY2" fmla="*/ 71437 h 71437"/>
                <a:gd name="connsiteX3" fmla="*/ 19050 w 114300"/>
                <a:gd name="connsiteY3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71437">
                  <a:moveTo>
                    <a:pt x="19050" y="0"/>
                  </a:moveTo>
                  <a:lnTo>
                    <a:pt x="0" y="71437"/>
                  </a:lnTo>
                  <a:lnTo>
                    <a:pt x="114300" y="7143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903430" y="3192042"/>
              <a:ext cx="1862364" cy="1812286"/>
              <a:chOff x="6950444" y="2300288"/>
              <a:chExt cx="1396955" cy="1358900"/>
            </a:xfrm>
            <a:solidFill>
              <a:srgbClr val="92D050"/>
            </a:solidFill>
          </p:grpSpPr>
          <p:sp>
            <p:nvSpPr>
              <p:cNvPr id="41" name="任意多边形 40"/>
              <p:cNvSpPr/>
              <p:nvPr/>
            </p:nvSpPr>
            <p:spPr>
              <a:xfrm>
                <a:off x="6950444" y="2300288"/>
                <a:ext cx="1396955" cy="1358900"/>
              </a:xfrm>
              <a:custGeom>
                <a:avLst/>
                <a:gdLst>
                  <a:gd name="connsiteX0" fmla="*/ 0 w 1319348"/>
                  <a:gd name="connsiteY0" fmla="*/ 0 h 1293223"/>
                  <a:gd name="connsiteX1" fmla="*/ 1319348 w 1319348"/>
                  <a:gd name="connsiteY1" fmla="*/ 1293223 h 1293223"/>
                  <a:gd name="connsiteX2" fmla="*/ 1319348 w 1319348"/>
                  <a:gd name="connsiteY2" fmla="*/ 391886 h 1293223"/>
                  <a:gd name="connsiteX3" fmla="*/ 927463 w 1319348"/>
                  <a:gd name="connsiteY3" fmla="*/ 13063 h 1293223"/>
                  <a:gd name="connsiteX4" fmla="*/ 0 w 1319348"/>
                  <a:gd name="connsiteY4" fmla="*/ 0 h 1293223"/>
                  <a:gd name="connsiteX0-1" fmla="*/ 0 w 1319348"/>
                  <a:gd name="connsiteY0-2" fmla="*/ 5987 h 1299210"/>
                  <a:gd name="connsiteX1-3" fmla="*/ 1319348 w 1319348"/>
                  <a:gd name="connsiteY1-4" fmla="*/ 1299210 h 1299210"/>
                  <a:gd name="connsiteX2-5" fmla="*/ 1319348 w 1319348"/>
                  <a:gd name="connsiteY2-6" fmla="*/ 397873 h 1299210"/>
                  <a:gd name="connsiteX3-7" fmla="*/ 908413 w 1319348"/>
                  <a:gd name="connsiteY3-8" fmla="*/ 0 h 1299210"/>
                  <a:gd name="connsiteX4-9" fmla="*/ 0 w 1319348"/>
                  <a:gd name="connsiteY4-10" fmla="*/ 5987 h 1299210"/>
                  <a:gd name="connsiteX0-11" fmla="*/ 0 w 1333635"/>
                  <a:gd name="connsiteY0-12" fmla="*/ 1225 h 1299210"/>
                  <a:gd name="connsiteX1-13" fmla="*/ 1333635 w 1333635"/>
                  <a:gd name="connsiteY1-14" fmla="*/ 1299210 h 1299210"/>
                  <a:gd name="connsiteX2-15" fmla="*/ 1333635 w 1333635"/>
                  <a:gd name="connsiteY2-16" fmla="*/ 397873 h 1299210"/>
                  <a:gd name="connsiteX3-17" fmla="*/ 922700 w 1333635"/>
                  <a:gd name="connsiteY3-18" fmla="*/ 0 h 1299210"/>
                  <a:gd name="connsiteX4-19" fmla="*/ 0 w 1333635"/>
                  <a:gd name="connsiteY4-20" fmla="*/ 1225 h 12992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33635" h="1299210">
                    <a:moveTo>
                      <a:pt x="0" y="1225"/>
                    </a:moveTo>
                    <a:lnTo>
                      <a:pt x="1333635" y="1299210"/>
                    </a:lnTo>
                    <a:lnTo>
                      <a:pt x="1333635" y="397873"/>
                    </a:lnTo>
                    <a:lnTo>
                      <a:pt x="922700" y="0"/>
                    </a:lnTo>
                    <a:lnTo>
                      <a:pt x="0" y="12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4455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 rot="2637414">
                <a:off x="7328351" y="2605819"/>
                <a:ext cx="832594" cy="32187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MySQL</a:t>
                </a:r>
                <a:endPara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894812" y="958773"/>
            <a:ext cx="1447306" cy="3184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Dormitory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数据库的创建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34" t="621" r="36604" b="4276"/>
          <a:stretch>
            <a:fillRect/>
          </a:stretch>
        </p:blipFill>
        <p:spPr>
          <a:xfrm>
            <a:off x="1210945" y="1285240"/>
            <a:ext cx="6280785" cy="875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组合 11"/>
          <p:cNvGrpSpPr/>
          <p:nvPr/>
        </p:nvGrpSpPr>
        <p:grpSpPr>
          <a:xfrm>
            <a:off x="894715" y="2261870"/>
            <a:ext cx="6597650" cy="1347470"/>
            <a:chOff x="1409" y="3562"/>
            <a:chExt cx="10390" cy="2122"/>
          </a:xfrm>
        </p:grpSpPr>
        <p:sp>
          <p:nvSpPr>
            <p:cNvPr id="9" name="矩形 8"/>
            <p:cNvSpPr/>
            <p:nvPr/>
          </p:nvSpPr>
          <p:spPr bwMode="auto">
            <a:xfrm>
              <a:off x="1409" y="3562"/>
              <a:ext cx="2279" cy="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rtlCol="0" anchor="t" anchorCtr="0" compatLnSpc="1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Student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r="16166"/>
            <a:stretch>
              <a:fillRect/>
            </a:stretch>
          </p:blipFill>
          <p:spPr>
            <a:xfrm>
              <a:off x="1907" y="4064"/>
              <a:ext cx="9892" cy="162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5" name="组合 4"/>
          <p:cNvGrpSpPr/>
          <p:nvPr/>
        </p:nvGrpSpPr>
        <p:grpSpPr>
          <a:xfrm>
            <a:off x="894715" y="3685540"/>
            <a:ext cx="6596380" cy="1069340"/>
            <a:chOff x="1409" y="5804"/>
            <a:chExt cx="10388" cy="1684"/>
          </a:xfrm>
        </p:grpSpPr>
        <p:sp>
          <p:nvSpPr>
            <p:cNvPr id="11" name="矩形 10"/>
            <p:cNvSpPr/>
            <p:nvPr/>
          </p:nvSpPr>
          <p:spPr bwMode="auto">
            <a:xfrm>
              <a:off x="1409" y="5804"/>
              <a:ext cx="2279" cy="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rtlCol="0" anchor="t" anchorCtr="0" compatLnSpc="1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Course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" y="6306"/>
              <a:ext cx="9891" cy="11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/>
      <p:bldP spid="1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894812" y="958773"/>
            <a:ext cx="1447306" cy="3184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Dormitory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数据库的创建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34" t="621" r="36604" b="4276"/>
          <a:stretch>
            <a:fillRect/>
          </a:stretch>
        </p:blipFill>
        <p:spPr>
          <a:xfrm>
            <a:off x="1210945" y="1285240"/>
            <a:ext cx="6280785" cy="875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组合 11"/>
          <p:cNvGrpSpPr/>
          <p:nvPr/>
        </p:nvGrpSpPr>
        <p:grpSpPr>
          <a:xfrm>
            <a:off x="894715" y="2261870"/>
            <a:ext cx="6597650" cy="1347470"/>
            <a:chOff x="1409" y="3562"/>
            <a:chExt cx="10390" cy="2122"/>
          </a:xfrm>
        </p:grpSpPr>
        <p:sp>
          <p:nvSpPr>
            <p:cNvPr id="9" name="矩形 8"/>
            <p:cNvSpPr/>
            <p:nvPr/>
          </p:nvSpPr>
          <p:spPr bwMode="auto">
            <a:xfrm>
              <a:off x="1409" y="3562"/>
              <a:ext cx="2279" cy="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rtlCol="0" anchor="t" anchorCtr="0" compatLnSpc="1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Student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r="16166"/>
            <a:stretch>
              <a:fillRect/>
            </a:stretch>
          </p:blipFill>
          <p:spPr>
            <a:xfrm>
              <a:off x="1907" y="4064"/>
              <a:ext cx="9892" cy="162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5" name="组合 4"/>
          <p:cNvGrpSpPr/>
          <p:nvPr/>
        </p:nvGrpSpPr>
        <p:grpSpPr>
          <a:xfrm>
            <a:off x="894715" y="3685540"/>
            <a:ext cx="6596380" cy="1069340"/>
            <a:chOff x="1409" y="5804"/>
            <a:chExt cx="10388" cy="1684"/>
          </a:xfrm>
        </p:grpSpPr>
        <p:sp>
          <p:nvSpPr>
            <p:cNvPr id="11" name="矩形 10"/>
            <p:cNvSpPr/>
            <p:nvPr/>
          </p:nvSpPr>
          <p:spPr bwMode="auto">
            <a:xfrm>
              <a:off x="1409" y="5804"/>
              <a:ext cx="2279" cy="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rtlCol="0" anchor="t" anchorCtr="0" compatLnSpc="1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Course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" y="6306"/>
              <a:ext cx="9891" cy="11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213360" y="3692525"/>
            <a:ext cx="195516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项目概述与需求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5212992" y="1528215"/>
            <a:ext cx="156918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测试评估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019452" y="2365080"/>
            <a:ext cx="1551601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系统架构与设计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3378415" y="3281968"/>
            <a:ext cx="2025184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数据库实现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16008" y="275678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780337" y="3105782"/>
            <a:ext cx="198866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总结和展望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430518" y="288226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987654" y="235313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647172" y="1987712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4" grpId="0"/>
      <p:bldP spid="45" grpId="0"/>
      <p:bldP spid="46" grpId="0"/>
      <p:bldP spid="47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数据库的创建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4715" y="958850"/>
            <a:ext cx="6597015" cy="1371600"/>
            <a:chOff x="1409" y="1510"/>
            <a:chExt cx="10389" cy="2160"/>
          </a:xfrm>
        </p:grpSpPr>
        <p:sp>
          <p:nvSpPr>
            <p:cNvPr id="7" name="矩形 6"/>
            <p:cNvSpPr/>
            <p:nvPr/>
          </p:nvSpPr>
          <p:spPr bwMode="auto">
            <a:xfrm>
              <a:off x="1409" y="1510"/>
              <a:ext cx="2279" cy="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rtlCol="0" anchor="t" anchorCtr="0" compatLnSpc="1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Salary</a:t>
              </a:r>
              <a:endPara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10" y="2012"/>
              <a:ext cx="9889" cy="165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895985" y="2718435"/>
            <a:ext cx="6595745" cy="939800"/>
            <a:chOff x="1411" y="4281"/>
            <a:chExt cx="10387" cy="1480"/>
          </a:xfrm>
        </p:grpSpPr>
        <p:sp>
          <p:nvSpPr>
            <p:cNvPr id="11" name="矩形 10"/>
            <p:cNvSpPr/>
            <p:nvPr/>
          </p:nvSpPr>
          <p:spPr bwMode="auto">
            <a:xfrm>
              <a:off x="1411" y="4281"/>
              <a:ext cx="2279" cy="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rtlCol="0" anchor="t" anchorCtr="0" compatLnSpc="1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Employee</a:t>
              </a:r>
              <a:endPara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" y="4783"/>
              <a:ext cx="9888" cy="97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63220" y="1778635"/>
            <a:ext cx="3426460" cy="20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数据库的创建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3220" y="1402715"/>
            <a:ext cx="3425825" cy="2258695"/>
            <a:chOff x="1907" y="-899"/>
            <a:chExt cx="5395" cy="3557"/>
          </a:xfrm>
        </p:grpSpPr>
        <p:sp>
          <p:nvSpPr>
            <p:cNvPr id="2" name="文本框 1"/>
            <p:cNvSpPr txBox="1"/>
            <p:nvPr/>
          </p:nvSpPr>
          <p:spPr>
            <a:xfrm>
              <a:off x="1907" y="-899"/>
              <a:ext cx="5395" cy="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插入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Dormitory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表数据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16" y="-186"/>
              <a:ext cx="4576" cy="1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INSERT INTO Dormitory VALUES 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('11-101', 6, 4, '男'),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('11-102', 6, 4, '女');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17" y="1518"/>
              <a:ext cx="4576" cy="11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1" name="矩形 20"/>
          <p:cNvSpPr/>
          <p:nvPr/>
        </p:nvSpPr>
        <p:spPr>
          <a:xfrm>
            <a:off x="4823460" y="1778635"/>
            <a:ext cx="3426460" cy="20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781550" y="1407795"/>
            <a:ext cx="3509645" cy="1662430"/>
            <a:chOff x="1841" y="-899"/>
            <a:chExt cx="5527" cy="2618"/>
          </a:xfrm>
        </p:grpSpPr>
        <p:sp>
          <p:nvSpPr>
            <p:cNvPr id="23" name="文本框 22"/>
            <p:cNvSpPr txBox="1"/>
            <p:nvPr/>
          </p:nvSpPr>
          <p:spPr>
            <a:xfrm>
              <a:off x="1907" y="-899"/>
              <a:ext cx="5395" cy="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插入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Course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表数据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841" y="-186"/>
              <a:ext cx="5527" cy="19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INSERT INTO Course VALUES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('C0001', 'TC-2016-001', '计算机导论', 48),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('C0002', 'TC-2016-002', '高数', 64),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('C0003', 'TC-2016-003', '英语', 48);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l="1090"/>
          <a:stretch>
            <a:fillRect/>
          </a:stretch>
        </p:blipFill>
        <p:spPr>
          <a:xfrm>
            <a:off x="4955540" y="3070225"/>
            <a:ext cx="2905125" cy="663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63220" y="1773555"/>
            <a:ext cx="3426460" cy="20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数据库的创建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3220" y="1402715"/>
            <a:ext cx="3425825" cy="1342390"/>
            <a:chOff x="1907" y="-899"/>
            <a:chExt cx="5395" cy="2114"/>
          </a:xfrm>
        </p:grpSpPr>
        <p:sp>
          <p:nvSpPr>
            <p:cNvPr id="2" name="文本框 1"/>
            <p:cNvSpPr txBox="1"/>
            <p:nvPr/>
          </p:nvSpPr>
          <p:spPr>
            <a:xfrm>
              <a:off x="1907" y="-899"/>
              <a:ext cx="5395" cy="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插入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Student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表数据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963" y="-186"/>
              <a:ext cx="5289" cy="14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</a:rPr>
                <a:t>INSERT INTO Student VALUES 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('S160001', '张三', '男', '1998-01-01', '110101199801011111', '11-101'),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('S160002', '李四', '男', '1998-02-02', '110101199802022222', '11-101'),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('S160003', '王五', '女', '1998-03-03', '110101199803033333', '11-102'),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('S160004', '赵六', '女', '1998-04-04', '110101199804044444', '11-102');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823460" y="1778635"/>
            <a:ext cx="3426460" cy="20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823460" y="1407795"/>
            <a:ext cx="3425825" cy="1941830"/>
            <a:chOff x="1907" y="-899"/>
            <a:chExt cx="5395" cy="3058"/>
          </a:xfrm>
        </p:grpSpPr>
        <p:sp>
          <p:nvSpPr>
            <p:cNvPr id="23" name="文本框 22"/>
            <p:cNvSpPr txBox="1"/>
            <p:nvPr/>
          </p:nvSpPr>
          <p:spPr>
            <a:xfrm>
              <a:off x="1907" y="-899"/>
              <a:ext cx="5395" cy="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插入 ExamScore 表数据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73" y="-186"/>
              <a:ext cx="4955" cy="23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INSERT INTO ExamScore VALUES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('C0001', 'S160001', 90),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('C0001', 'S160002', 85),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('C0001', 'S160003', 95),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('C0002', 'S160001', 80),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('C0002', 'S160002', 75),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('C0002', 'S160003', 85),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('C0003', 'S160001', 70),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('C0003', 'S160002', 65),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('C0003', 'S160003', 75);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2902585"/>
            <a:ext cx="3165475" cy="636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652"/>
          <a:stretch>
            <a:fillRect/>
          </a:stretch>
        </p:blipFill>
        <p:spPr>
          <a:xfrm>
            <a:off x="6233160" y="2091055"/>
            <a:ext cx="1966595" cy="1619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数据库的创建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34060" y="693420"/>
            <a:ext cx="3035300" cy="2011680"/>
            <a:chOff x="572" y="2209"/>
            <a:chExt cx="5396" cy="3784"/>
          </a:xfrm>
        </p:grpSpPr>
        <p:sp>
          <p:nvSpPr>
            <p:cNvPr id="20" name="矩形 19"/>
            <p:cNvSpPr/>
            <p:nvPr/>
          </p:nvSpPr>
          <p:spPr>
            <a:xfrm>
              <a:off x="572" y="2793"/>
              <a:ext cx="5396" cy="3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72" y="2209"/>
              <a:ext cx="5395" cy="3251"/>
              <a:chOff x="1907" y="-899"/>
              <a:chExt cx="5395" cy="3251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1907" y="-899"/>
                <a:ext cx="5395" cy="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插入</a:t>
                </a:r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Employee</a:t>
                </a:r>
                <a:r>
                  <a:rPr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表</a:t>
                </a:r>
                <a:r>
                  <a:rPr 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数据</a:t>
                </a:r>
                <a:endParaRPr 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085" y="-186"/>
                <a:ext cx="5047" cy="25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INSERT INTO Employee VALUES </a:t>
                </a:r>
                <a:endPara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('T0001', '张老师', '教师', '1980-01-01', '110101198001011111', '男', '副教授'),</a:t>
                </a:r>
                <a:endPara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('T0002', '李老师', '教师', '1980-02-02', '110101198002022222', '女','教授'),</a:t>
                </a:r>
                <a:endPara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('C0001', '王职员', '职员', '1990-01-01', '110101199001011111', '男', NULL),</a:t>
                </a:r>
                <a:endPara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('C0002', '赵职员', '职员', '1990-02-02', '110101199002022222', '女', NULL);</a:t>
                </a:r>
                <a:endPara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0" y="4666"/>
              <a:ext cx="5029" cy="8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5199380" y="698500"/>
            <a:ext cx="3035300" cy="2011680"/>
            <a:chOff x="7596" y="2217"/>
            <a:chExt cx="5396" cy="3784"/>
          </a:xfrm>
        </p:grpSpPr>
        <p:sp>
          <p:nvSpPr>
            <p:cNvPr id="21" name="矩形 20"/>
            <p:cNvSpPr/>
            <p:nvPr/>
          </p:nvSpPr>
          <p:spPr>
            <a:xfrm>
              <a:off x="7596" y="2801"/>
              <a:ext cx="5396" cy="3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596" y="2217"/>
              <a:ext cx="5395" cy="2724"/>
              <a:chOff x="1907" y="-899"/>
              <a:chExt cx="5395" cy="272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907" y="-899"/>
                <a:ext cx="5395" cy="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插入 Class 表数据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173" y="-186"/>
                <a:ext cx="4955" cy="2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7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INSERT INTO Class VALUES</a:t>
                </a:r>
                <a:endPara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7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('TC-2016-001', 'T0001', '2016-01', '周一8:00-10:00', '周三8:00-10:00', '101', 60, '优秀'),</a:t>
                </a:r>
                <a:endPara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7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('TC-2016-002', 'T0002', '2016-01', '周二8:00-10:00', '周四8:00-10:00', '102', 50, '良好'),</a:t>
                </a:r>
                <a:endPara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7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('TC-2016-003', 'T0003', '2016-01', '周一10:00-12:00', '周三10:00-12:00', '103', 70, '中等');</a:t>
                </a:r>
                <a:endPara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9" y="4937"/>
              <a:ext cx="5103" cy="5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2882900" y="2936875"/>
            <a:ext cx="3035300" cy="2011680"/>
            <a:chOff x="4540" y="4625"/>
            <a:chExt cx="4780" cy="3168"/>
          </a:xfrm>
        </p:grpSpPr>
        <p:grpSp>
          <p:nvGrpSpPr>
            <p:cNvPr id="10" name="组合 9"/>
            <p:cNvGrpSpPr/>
            <p:nvPr/>
          </p:nvGrpSpPr>
          <p:grpSpPr>
            <a:xfrm>
              <a:off x="4540" y="4625"/>
              <a:ext cx="4780" cy="3168"/>
              <a:chOff x="572" y="2209"/>
              <a:chExt cx="5396" cy="378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72" y="2793"/>
                <a:ext cx="5396" cy="3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572" y="2209"/>
                <a:ext cx="5395" cy="1613"/>
                <a:chOff x="1907" y="-899"/>
                <a:chExt cx="5395" cy="1613"/>
              </a:xfrm>
            </p:grpSpPr>
            <p:sp>
              <p:nvSpPr>
                <p:cNvPr id="16" name="文本框 15"/>
                <p:cNvSpPr txBox="1"/>
                <p:nvPr/>
              </p:nvSpPr>
              <p:spPr>
                <a:xfrm>
                  <a:off x="1907" y="-899"/>
                  <a:ext cx="5395" cy="69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sz="1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插入 Salary 表数据</a:t>
                  </a:r>
                  <a:endParaRPr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2085" y="-186"/>
                  <a:ext cx="5047" cy="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en-US" altLang="zh-CN" sz="7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INSERT INTO Salary VALUES</a:t>
                  </a:r>
                  <a:endPara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  <a:p>
                  <a:pPr algn="just">
                    <a:lnSpc>
                      <a:spcPct val="130000"/>
                    </a:lnSpc>
                  </a:pPr>
                  <a:r>
                    <a:rPr lang="en-US" altLang="zh-CN" sz="7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('T0001', '2022-01-01', 10000.00, 500.00, 2000.00, 9000.00),</a:t>
                  </a:r>
                  <a:endPara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  <a:p>
                  <a:pPr algn="just">
                    <a:lnSpc>
                      <a:spcPct val="130000"/>
                    </a:lnSpc>
                  </a:pPr>
                  <a:r>
                    <a:rPr lang="en-US" altLang="zh-CN" sz="7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('T0002', '2022-01-01', 9000.00, 450.00, 1800.00, 8100.00),</a:t>
                  </a:r>
                  <a:endPara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  <a:p>
                  <a:pPr algn="just">
                    <a:lnSpc>
                      <a:spcPct val="130000"/>
                    </a:lnSpc>
                  </a:pPr>
                  <a:r>
                    <a:rPr lang="en-US" altLang="zh-CN" sz="7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('T0003', '2022-01-01', 8000.00, 400.00, 1600.00, 7200.00);NULL),</a:t>
                  </a:r>
                  <a:endPara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  <a:p>
                  <a:pPr algn="just">
                    <a:lnSpc>
                      <a:spcPct val="130000"/>
                    </a:lnSpc>
                  </a:pPr>
                  <a:r>
                    <a:rPr lang="en-US" altLang="zh-CN" sz="7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('C0002', '赵职员', '职员', '1990-02-02', '110101199002022222', '女', NULL);</a:t>
                  </a:r>
                  <a:endParaRPr lang="en-US" altLang="zh-CN" sz="7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1" y="6698"/>
              <a:ext cx="4458" cy="8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14415" y="1072213"/>
            <a:ext cx="4566499" cy="3474627"/>
            <a:chOff x="4873534" y="3109566"/>
            <a:chExt cx="5516462" cy="4632834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42782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DELIMITER $$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ALTER ALGORITHM=UNDEFINED DEFINER=`root`@`localhost` SQL SECURITY DEFINER VIEW `femalestudents` AS 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SELECT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`student`.`StuName` AS `StuName`,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`student`.`SBirth`  AS `SBirth`,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`student`.`SID`     AS `SID`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FROM `student`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WHERE (`student`.`Sex` = '女')$$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DELIMITER ;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109566"/>
              <a:ext cx="2374014" cy="40894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视图代码：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23152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数据库功能实现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1925" y="3770630"/>
            <a:ext cx="3200400" cy="723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文本框 44"/>
          <p:cNvSpPr txBox="1"/>
          <p:nvPr/>
        </p:nvSpPr>
        <p:spPr>
          <a:xfrm>
            <a:off x="5242015" y="3463623"/>
            <a:ext cx="1965197" cy="3067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视图运行结果：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: 圆角 5"/>
          <p:cNvSpPr/>
          <p:nvPr/>
        </p:nvSpPr>
        <p:spPr>
          <a:xfrm>
            <a:off x="5158740" y="1337945"/>
            <a:ext cx="3594735" cy="1302385"/>
          </a:xfrm>
          <a:prstGeom prst="roundRect">
            <a:avLst>
              <a:gd name="adj" fmla="val 7400"/>
            </a:avLst>
          </a:prstGeom>
          <a:blipFill>
            <a:blip r:embed="rId2" cstate="screen">
              <a:grayscl/>
            </a:blip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文本框 44"/>
          <p:cNvSpPr txBox="1"/>
          <p:nvPr/>
        </p:nvSpPr>
        <p:spPr>
          <a:xfrm>
            <a:off x="5158740" y="1031240"/>
            <a:ext cx="3593465" cy="3067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视图实现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6487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19523" y="2050418"/>
            <a:ext cx="19659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测试评估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981835"/>
            <a:ext cx="2381250" cy="771525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6583045" y="2063115"/>
            <a:ext cx="2190750" cy="584266"/>
            <a:chOff x="9140243" y="2649839"/>
            <a:chExt cx="2075656" cy="674586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2075656" cy="354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4-1 SQL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语句查询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2970307"/>
              <a:ext cx="2075656" cy="354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</a:rPr>
                <a:t>4-2 </a:t>
              </a:r>
              <a:r>
                <a:rPr lang="zh-CN" altLang="en-US" dirty="0">
                  <a:solidFill>
                    <a:schemeClr val="bg1"/>
                  </a:solidFill>
                </a:rPr>
                <a:t>定义与调用存储过程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27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202692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SQL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语句查询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-21474825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7245" y="3669665"/>
            <a:ext cx="4966970" cy="10858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20" y="698500"/>
            <a:ext cx="4963795" cy="12293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grpSp>
        <p:nvGrpSpPr>
          <p:cNvPr id="27" name="组合 26"/>
          <p:cNvGrpSpPr/>
          <p:nvPr/>
        </p:nvGrpSpPr>
        <p:grpSpPr>
          <a:xfrm>
            <a:off x="302260" y="2122170"/>
            <a:ext cx="4191000" cy="1080770"/>
            <a:chOff x="750" y="1374"/>
            <a:chExt cx="6600" cy="1702"/>
          </a:xfrm>
        </p:grpSpPr>
        <p:sp>
          <p:nvSpPr>
            <p:cNvPr id="26" name="云形标注 25"/>
            <p:cNvSpPr/>
            <p:nvPr/>
          </p:nvSpPr>
          <p:spPr>
            <a:xfrm rot="10800000">
              <a:off x="750" y="1374"/>
              <a:ext cx="6601" cy="1703"/>
            </a:xfrm>
            <a:prstGeom prst="cloudCallo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9" y="1960"/>
              <a:ext cx="6048" cy="5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显示男同学的计算机导论课程的平均成绩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0800000">
            <a:off x="4493895" y="2391410"/>
            <a:ext cx="4191635" cy="1081405"/>
            <a:chOff x="812" y="1109"/>
            <a:chExt cx="6601" cy="1703"/>
          </a:xfrm>
        </p:grpSpPr>
        <p:sp>
          <p:nvSpPr>
            <p:cNvPr id="29" name="云形标注 28"/>
            <p:cNvSpPr/>
            <p:nvPr/>
          </p:nvSpPr>
          <p:spPr>
            <a:xfrm rot="10800000">
              <a:off x="812" y="1109"/>
              <a:ext cx="6601" cy="1703"/>
            </a:xfrm>
            <a:prstGeom prst="cloudCallo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10800000">
              <a:off x="812" y="1533"/>
              <a:ext cx="5984" cy="9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将男同学和男教师的姓名、出身日期、身份证号合并显示出来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202692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SQL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语句查询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02260" y="2122170"/>
            <a:ext cx="4191635" cy="1081405"/>
            <a:chOff x="750" y="1374"/>
            <a:chExt cx="6601" cy="1703"/>
          </a:xfrm>
        </p:grpSpPr>
        <p:sp>
          <p:nvSpPr>
            <p:cNvPr id="26" name="云形标注 25"/>
            <p:cNvSpPr/>
            <p:nvPr/>
          </p:nvSpPr>
          <p:spPr>
            <a:xfrm rot="10800000">
              <a:off x="750" y="1374"/>
              <a:ext cx="6601" cy="1703"/>
            </a:xfrm>
            <a:prstGeom prst="cloudCallo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9" y="1960"/>
              <a:ext cx="6096" cy="9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创建视图显示女同学的姓名，出身日期，身份证号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0800000">
            <a:off x="4493895" y="2391410"/>
            <a:ext cx="4191635" cy="1081405"/>
            <a:chOff x="812" y="1109"/>
            <a:chExt cx="6601" cy="1703"/>
          </a:xfrm>
        </p:grpSpPr>
        <p:sp>
          <p:nvSpPr>
            <p:cNvPr id="29" name="云形标注 28"/>
            <p:cNvSpPr/>
            <p:nvPr/>
          </p:nvSpPr>
          <p:spPr>
            <a:xfrm rot="10800000">
              <a:off x="812" y="1109"/>
              <a:ext cx="6601" cy="1703"/>
            </a:xfrm>
            <a:prstGeom prst="cloudCallo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10800000">
              <a:off x="812" y="1765"/>
              <a:ext cx="5703" cy="5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按性别分组统计每个组的学生人数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2" name="图片 -21474825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1540" y="767715"/>
            <a:ext cx="4817745" cy="117729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3" name="图片 -2147482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0" y="3641725"/>
            <a:ext cx="4966970" cy="114427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202692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SQL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语句查询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02260" y="2122170"/>
            <a:ext cx="4191635" cy="1081405"/>
            <a:chOff x="750" y="1374"/>
            <a:chExt cx="6601" cy="1703"/>
          </a:xfrm>
        </p:grpSpPr>
        <p:sp>
          <p:nvSpPr>
            <p:cNvPr id="26" name="云形标注 25"/>
            <p:cNvSpPr/>
            <p:nvPr/>
          </p:nvSpPr>
          <p:spPr>
            <a:xfrm rot="10800000">
              <a:off x="750" y="1374"/>
              <a:ext cx="6601" cy="1703"/>
            </a:xfrm>
            <a:prstGeom prst="cloudCallo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214" y="1857"/>
              <a:ext cx="5385" cy="9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按性别分组统计女同学的平均年龄，将平均年龄大于20岁的组显示出来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0800000">
            <a:off x="4493895" y="2391410"/>
            <a:ext cx="4191635" cy="1081405"/>
            <a:chOff x="812" y="1109"/>
            <a:chExt cx="6601" cy="1703"/>
          </a:xfrm>
        </p:grpSpPr>
        <p:sp>
          <p:nvSpPr>
            <p:cNvPr id="29" name="云形标注 28"/>
            <p:cNvSpPr/>
            <p:nvPr/>
          </p:nvSpPr>
          <p:spPr>
            <a:xfrm rot="10800000">
              <a:off x="812" y="1109"/>
              <a:ext cx="6601" cy="1703"/>
            </a:xfrm>
            <a:prstGeom prst="cloudCallo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10800000">
              <a:off x="812" y="1533"/>
              <a:ext cx="5984" cy="9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显示S160002号学生选修的所有课程的课程名，成绩及任课教师姓名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2" name="图片 -2147482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610" y="734695"/>
            <a:ext cx="4967605" cy="12344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3" name="图片 -21474825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10" y="3616960"/>
            <a:ext cx="4966970" cy="132905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202692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SQL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语句查询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86435" y="2927350"/>
            <a:ext cx="4191635" cy="1081405"/>
            <a:chOff x="750" y="1374"/>
            <a:chExt cx="6601" cy="1703"/>
          </a:xfrm>
        </p:grpSpPr>
        <p:sp>
          <p:nvSpPr>
            <p:cNvPr id="26" name="云形标注 25"/>
            <p:cNvSpPr/>
            <p:nvPr/>
          </p:nvSpPr>
          <p:spPr>
            <a:xfrm rot="10800000">
              <a:off x="750" y="1374"/>
              <a:ext cx="6601" cy="1703"/>
            </a:xfrm>
            <a:prstGeom prst="cloudCallo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79" y="1960"/>
              <a:ext cx="5832" cy="9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显示所有成绩都在90分以上的学生的学号，姓名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-21474825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980" y="1043623"/>
            <a:ext cx="5400040" cy="168719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19523" y="2050418"/>
            <a:ext cx="33375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项目概述与需求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367270" y="2050415"/>
            <a:ext cx="1556385" cy="597101"/>
            <a:chOff x="9140243" y="2649839"/>
            <a:chExt cx="2075656" cy="79611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01414" cy="408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1-1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项目概述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2075656" cy="4089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</a:rPr>
                <a:t>1-2 </a:t>
              </a:r>
              <a:r>
                <a:rPr kumimoji="1" lang="zh-CN" altLang="en-US" dirty="0">
                  <a:solidFill>
                    <a:schemeClr val="bg1"/>
                  </a:solidFill>
                  <a:sym typeface="+mn-ea"/>
                </a:rPr>
                <a:t>项目需求分析</a:t>
              </a:r>
              <a:endParaRPr kumimoji="1" lang="zh-CN" altLang="en-US" dirty="0">
                <a:solidFill>
                  <a:schemeClr val="bg1"/>
                </a:solidFill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981835"/>
            <a:ext cx="2381250" cy="771525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7784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定义与调用存储过程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" y="924560"/>
            <a:ext cx="4190365" cy="3595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924560"/>
            <a:ext cx="4288790" cy="35953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7784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定义与调用存储过程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840105"/>
            <a:ext cx="2870835" cy="4084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475" y="1913890"/>
            <a:ext cx="4927600" cy="1936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7784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定义与调用存储过程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715" y="822325"/>
            <a:ext cx="3618865" cy="4062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688"/>
          <a:stretch>
            <a:fillRect/>
          </a:stretch>
        </p:blipFill>
        <p:spPr>
          <a:xfrm>
            <a:off x="4197985" y="1533525"/>
            <a:ext cx="4675505" cy="26390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7784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定义与调用存储过程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855980"/>
            <a:ext cx="4229100" cy="3432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32740"/>
            <a:ext cx="2735580" cy="4477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7784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定义与调用存储过程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734060"/>
            <a:ext cx="4152265" cy="36753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345" y="734060"/>
            <a:ext cx="3834765" cy="36753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7784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定义与调用存储过程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" y="734060"/>
            <a:ext cx="4184650" cy="3676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0" y="1710690"/>
            <a:ext cx="4030345" cy="17221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6487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19523" y="2050418"/>
            <a:ext cx="19659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课设总结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981835"/>
            <a:ext cx="2381250" cy="771525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>
            <a:off x="6505575" y="2214245"/>
            <a:ext cx="219075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kumimoji="1" lang="en-US" altLang="zh-CN" dirty="0">
                <a:solidFill>
                  <a:schemeClr val="bg1"/>
                </a:solidFill>
              </a:rPr>
              <a:t>5-1 </a:t>
            </a:r>
            <a:r>
              <a:rPr kumimoji="1" lang="zh-CN" altLang="en-US" dirty="0">
                <a:solidFill>
                  <a:schemeClr val="bg1"/>
                </a:solidFill>
              </a:rPr>
              <a:t>总结课设心得</a:t>
            </a:r>
            <a:r>
              <a:rPr kumimoji="1" lang="en-US" altLang="zh-CN" dirty="0">
                <a:solidFill>
                  <a:schemeClr val="bg1"/>
                </a:solidFill>
              </a:rPr>
              <a:t>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77842"/>
            <a:ext cx="17056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总结与心得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27365" y="1944487"/>
            <a:ext cx="1787236" cy="178723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4620983" y="1566351"/>
            <a:ext cx="0" cy="558958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620983" y="3531998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5620062" y="255910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3620424" y="255910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5231308" y="1003920"/>
            <a:ext cx="2125978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数据库设计是关键</a:t>
            </a:r>
            <a:endParaRPr lang="zh-CN" altLang="en-US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1308" y="1345303"/>
            <a:ext cx="2946441" cy="666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sz="1000" dirty="0">
                <a:latin typeface="+mn-ea"/>
              </a:rPr>
              <a:t>良好的数据库设计是一个成功的课设的基础。在设计数据库时，要考虑实体、关系、约束和性能等方面。合理的表结构、正确的关联和适当的约束可以提高数据库的可靠性和性能</a:t>
            </a:r>
            <a:r>
              <a:rPr lang="zh-CN" altLang="en-US" sz="1000" dirty="0">
                <a:latin typeface="+mn-ea"/>
              </a:rPr>
              <a:t>。</a:t>
            </a:r>
            <a:endParaRPr lang="en-US" altLang="zh-CN" sz="1000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1638" y="1067906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71070" y="2653440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8150" y="2392045"/>
            <a:ext cx="155194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数据完整性很重要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8324" y="2698479"/>
            <a:ext cx="1389426" cy="1499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sz="1000" dirty="0">
                <a:latin typeface="+mn-ea"/>
              </a:rPr>
              <a:t>在课设中，确保数据的完整性是至关重要的。通过使用主键、外键、唯一约束和检查约束等手段，可以有效地保证数据的一致性和有效性。此外，合理的数据验证和输入检查也是确保数据完整性的重要措施</a:t>
            </a:r>
            <a:r>
              <a:rPr lang="zh-CN" altLang="en-US" sz="1000" dirty="0">
                <a:latin typeface="+mn-ea"/>
              </a:rPr>
              <a:t>。</a:t>
            </a:r>
            <a:endParaRPr lang="en-US" altLang="zh-CN" sz="1000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638" y="4173122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35027" y="2653440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120828" y="1003920"/>
            <a:ext cx="0" cy="8419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3" idx="3"/>
          </p:cNvCxnSpPr>
          <p:nvPr/>
        </p:nvCxnSpPr>
        <p:spPr>
          <a:xfrm>
            <a:off x="4860327" y="1252572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697288" y="2407509"/>
            <a:ext cx="0" cy="14424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436786" y="281611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075363" y="3894122"/>
            <a:ext cx="0" cy="7974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075363" y="4357788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48155" y="3862705"/>
            <a:ext cx="2224405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SQL查询和操作的熟练应用</a:t>
            </a:r>
            <a:endParaRPr lang="zh-CN" altLang="en-US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3608" y="4204027"/>
            <a:ext cx="2915448" cy="666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sz="1000" dirty="0">
                <a:latin typeface="+mn-ea"/>
              </a:rPr>
              <a:t>数据库课设是一个很好的锻炼SQL查询和操作技能的机会。通过设计和实现各种查询语句，如基本查询、条件查询、多表连接查询等，能够提高对SQL语言的理解和熟练应用，掌握数据的检索和修改能力</a:t>
            </a:r>
            <a:r>
              <a:rPr lang="zh-CN" altLang="en-US" sz="1000" dirty="0">
                <a:latin typeface="+mn-ea"/>
              </a:rPr>
              <a:t>。</a:t>
            </a:r>
            <a:endParaRPr lang="en-US" altLang="zh-CN" sz="1000" dirty="0">
              <a:latin typeface="+mn-ea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544269" y="1942325"/>
            <a:ext cx="0" cy="15051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2544269" y="281611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3090" y="1920875"/>
            <a:ext cx="1839595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数据库性能的优化思考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3608" y="2293146"/>
            <a:ext cx="1375572" cy="833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sz="1000" dirty="0">
                <a:latin typeface="+mn-ea"/>
              </a:rPr>
              <a:t>通过索引设计、查询优化和数据分区等手段提高数据库查询效率，确保系统具有良好的性能和响应速度</a:t>
            </a:r>
            <a:r>
              <a:rPr lang="zh-CN" altLang="en-US" sz="1000" dirty="0">
                <a:latin typeface="+mn-ea"/>
              </a:rPr>
              <a:t>。</a:t>
            </a:r>
            <a:endParaRPr lang="en-US" altLang="zh-CN" sz="10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797071" y="2014193"/>
            <a:ext cx="1647824" cy="1647824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021945" y="2299496"/>
            <a:ext cx="1198077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总结心得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2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5" grpId="0"/>
      <p:bldP spid="46" grpId="0"/>
      <p:bldP spid="49" grpId="0"/>
      <p:bldP spid="50" grpId="0"/>
      <p:bldP spid="23" grpId="0" animBg="1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8832" y="1049644"/>
            <a:ext cx="7838852" cy="13379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[1]（美）波特曼, 史蒂文斯. (n.d.). PowerDesigner建模实践. 北京：电子工业出版社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[2]曹力. (n.d.). PowerDesigner 数据库设计与实战. 北京：电子工业出版社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[3]（韩）玄玉. (n.d.). PowerDesigner数据建模从入门到精通. 北京：机械工业出版社</a:t>
            </a:r>
            <a:endParaRPr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[4]MySQL AB. MySQL 5.7 Reference Manual. MySQL, 2016. URL: https://dev.mysql.com/doc/refman/5.7/en/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附录：参考文献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4136861" y="3501938"/>
            <a:ext cx="155956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指导老师：罗正军</a:t>
            </a:r>
            <a:endParaRPr lang="zh-CN" altLang="en-US" b="1" dirty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9205" y="2948940"/>
            <a:ext cx="3030855" cy="391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XX</a:t>
            </a:r>
            <a:r>
              <a:rPr lang="zh-CN" altLang="en-US" b="1" dirty="0">
                <a:latin typeface="+mj-ea"/>
                <a:ea typeface="+mj-ea"/>
              </a:rPr>
              <a:t>培训学校信息管理系统答辩材料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42581" y="3501938"/>
            <a:ext cx="1381760" cy="2838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答辩人：张嘉灏</a:t>
            </a:r>
            <a:endParaRPr kumimoji="1" lang="en-US" altLang="zh-CN" b="1" dirty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58991" y="1941827"/>
            <a:ext cx="5839485" cy="8375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  <a:sym typeface="+mn-ea"/>
              </a:rPr>
              <a:t>答辩完毕 恳请</a:t>
            </a:r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  <a:sym typeface="+mn-ea"/>
              </a:rPr>
              <a:t>指点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29205" y="1633220"/>
            <a:ext cx="3574415" cy="2838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三江学院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 软件工程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12021052E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392430"/>
            <a:ext cx="2381250" cy="7715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9" grpId="0"/>
      <p:bldP spid="14" grpId="0" bldLvl="0" animBg="1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312778" y="2659146"/>
            <a:ext cx="1958931" cy="1871909"/>
            <a:chOff x="3065829" y="2668267"/>
            <a:chExt cx="1872107" cy="1761728"/>
          </a:xfrm>
        </p:grpSpPr>
        <p:sp>
          <p:nvSpPr>
            <p:cNvPr id="80" name="椭圆 79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88" name="任意多边形 87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827476" y="948917"/>
            <a:ext cx="7494437" cy="1491129"/>
            <a:chOff x="2954339" y="1279908"/>
            <a:chExt cx="7162269" cy="1403363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988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项目是为了满足××培训学校信息管理的需求而开发的一个信息管理系统。该系统包括学生、教职工、宿舍、课程、教学班、考试成绩、工资等多个模块，能够对学校的各项信息进行全面的管理和统计，提高学校信息化管理水平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3100" y="1279908"/>
              <a:ext cx="903001" cy="302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96261" y="3097775"/>
            <a:ext cx="979519" cy="994650"/>
            <a:chOff x="3254772" y="2872916"/>
            <a:chExt cx="936104" cy="936104"/>
          </a:xfrm>
          <a:solidFill>
            <a:srgbClr val="444455"/>
          </a:solidFill>
        </p:grpSpPr>
        <p:sp>
          <p:nvSpPr>
            <p:cNvPr id="98" name="椭圆 9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285281" y="3197836"/>
              <a:ext cx="903000" cy="302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系统特点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576304" y="3085599"/>
            <a:ext cx="2078054" cy="1484495"/>
            <a:chOff x="789157" y="3505487"/>
            <a:chExt cx="1985951" cy="1397118"/>
          </a:xfrm>
        </p:grpSpPr>
        <p:sp>
          <p:nvSpPr>
            <p:cNvPr id="101" name="TextBox 100"/>
            <p:cNvSpPr txBox="1"/>
            <p:nvPr/>
          </p:nvSpPr>
          <p:spPr>
            <a:xfrm>
              <a:off x="789157" y="3505487"/>
              <a:ext cx="1449171" cy="302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高效的数据处理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812496" y="3800586"/>
              <a:ext cx="1962612" cy="1102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5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该系统采用高效的数据处理方式，能够对大量数据进行快速处理和查询，提高了数据处理效率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037541" y="3095679"/>
            <a:ext cx="2053633" cy="1744289"/>
            <a:chOff x="891718" y="3514973"/>
            <a:chExt cx="1962612" cy="1641619"/>
          </a:xfrm>
        </p:grpSpPr>
        <p:sp>
          <p:nvSpPr>
            <p:cNvPr id="104" name="TextBox 103"/>
            <p:cNvSpPr txBox="1"/>
            <p:nvPr/>
          </p:nvSpPr>
          <p:spPr>
            <a:xfrm>
              <a:off x="891718" y="3514973"/>
              <a:ext cx="1813284" cy="302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全面的信息管理平台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891718" y="3800585"/>
              <a:ext cx="1962612" cy="13560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5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该系统能够对学生、教职工、宿舍、课程、教学班、考试成绩、工资等多个模块进行管理和统计，实现了学校信息化管理的全面覆盖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项目概述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项目需求分析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箭头3"/>
          <p:cNvSpPr/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箭头2"/>
          <p:cNvSpPr/>
          <p:nvPr/>
        </p:nvSpPr>
        <p:spPr bwMode="gray">
          <a:xfrm rot="16200000">
            <a:off x="1747861" y="241501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箭头1"/>
          <p:cNvSpPr/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135220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旨在为××培训学校开发一款信息管理系统，覆盖学生、教职工、宿舍、课程、教学班、考试成绩、工资等多个模块。该系统能够提高学校信息化管理水平，提高数据处理效率，服务于学生和教职工，推动学校的发展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134761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</a:t>
            </a:r>
            <a:endParaRPr lang="zh-CN" altLang="en-US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378267" y="2442238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要一个高效、易用的信息管理系统，能够方便地管理学生、教职工、宿舍、课程、教学班、考试成绩、工资等信息，提高学校信息化管理水平，提高数据处理效率，为学生和教职工提供更好的服务，并促进学校的发展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446313" y="2442238"/>
            <a:ext cx="931955" cy="89402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352304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信息管理、教职工信息管理、宿舍管理、课程管理、教学班管理、考试成绩管理、工资管理等。这些功能需要高效、易用，能够提高学校信息化管理水平，提高数据处理效率，为学生和教职工提供更好的服务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352304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9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需求分析</a:t>
            </a:r>
            <a:endParaRPr lang="zh-CN" altLang="en-US" sz="19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bldLvl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项目需求分析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33340" y="3246760"/>
            <a:ext cx="2010684" cy="1838419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33086" y="2949005"/>
            <a:ext cx="2010684" cy="183841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71651" y="2646804"/>
            <a:ext cx="2010684" cy="183841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89470" y="2316663"/>
            <a:ext cx="2010684" cy="183841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71692" y="1983090"/>
            <a:ext cx="2037779" cy="186319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31"/>
          <p:cNvSpPr txBox="1"/>
          <p:nvPr/>
        </p:nvSpPr>
        <p:spPr>
          <a:xfrm>
            <a:off x="616768" y="2912380"/>
            <a:ext cx="2476586" cy="459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包括教学班基本信息、授课教师、选课情况等；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32"/>
          <p:cNvSpPr txBox="1"/>
          <p:nvPr/>
        </p:nvSpPr>
        <p:spPr>
          <a:xfrm>
            <a:off x="616769" y="2605987"/>
            <a:ext cx="1677548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教学班管理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37298" y="2910155"/>
            <a:ext cx="3060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79491" y="3171997"/>
            <a:ext cx="29928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0"/>
          <p:cNvSpPr txBox="1"/>
          <p:nvPr/>
        </p:nvSpPr>
        <p:spPr>
          <a:xfrm>
            <a:off x="6237106" y="3177401"/>
            <a:ext cx="2499880" cy="2743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包括课程基本信息、选课情况等；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41"/>
          <p:cNvSpPr txBox="1"/>
          <p:nvPr/>
        </p:nvSpPr>
        <p:spPr>
          <a:xfrm>
            <a:off x="6237106" y="2867786"/>
            <a:ext cx="1851892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课程管理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56420" y="3986884"/>
            <a:ext cx="311591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9"/>
          <p:cNvSpPr txBox="1"/>
          <p:nvPr/>
        </p:nvSpPr>
        <p:spPr>
          <a:xfrm>
            <a:off x="6237106" y="3994201"/>
            <a:ext cx="2497597" cy="2743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包括教职工基本信息、工资信息等；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237106" y="3670825"/>
            <a:ext cx="1715076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教职工信息管理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630946" y="3659773"/>
            <a:ext cx="3024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9"/>
          <p:cNvSpPr txBox="1"/>
          <p:nvPr/>
        </p:nvSpPr>
        <p:spPr>
          <a:xfrm>
            <a:off x="610419" y="3662010"/>
            <a:ext cx="2476586" cy="459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包括宿舍楼信息、宿舍房间信息、入住情况等；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60"/>
          <p:cNvSpPr txBox="1"/>
          <p:nvPr/>
        </p:nvSpPr>
        <p:spPr>
          <a:xfrm>
            <a:off x="610419" y="3345748"/>
            <a:ext cx="1528582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宿舍管理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616342" y="4413642"/>
            <a:ext cx="31968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63"/>
          <p:cNvSpPr txBox="1"/>
          <p:nvPr/>
        </p:nvSpPr>
        <p:spPr>
          <a:xfrm>
            <a:off x="595813" y="4421703"/>
            <a:ext cx="2620584" cy="459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包括学生基本信息、班级信息、成绩信息等；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64"/>
          <p:cNvSpPr txBox="1"/>
          <p:nvPr/>
        </p:nvSpPr>
        <p:spPr>
          <a:xfrm>
            <a:off x="595814" y="4099287"/>
            <a:ext cx="1681685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学生信息管理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30"/>
          <p:cNvSpPr txBox="1"/>
          <p:nvPr/>
        </p:nvSpPr>
        <p:spPr>
          <a:xfrm>
            <a:off x="539482" y="788389"/>
            <a:ext cx="943610" cy="3206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29"/>
          <p:cNvSpPr txBox="1"/>
          <p:nvPr/>
        </p:nvSpPr>
        <p:spPr>
          <a:xfrm>
            <a:off x="552734" y="1082619"/>
            <a:ext cx="8122594" cy="2927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为了满足学校信息化管理的需求，本系统需要实现以下功能：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8520" y="1667693"/>
            <a:ext cx="2010684" cy="183841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14237" y="1323325"/>
            <a:ext cx="2037779" cy="186319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1"/>
          <p:cNvSpPr txBox="1"/>
          <p:nvPr/>
        </p:nvSpPr>
        <p:spPr>
          <a:xfrm>
            <a:off x="631373" y="2097040"/>
            <a:ext cx="2476586" cy="2743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包括教职工工资录入、工资查询等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2"/>
          <p:cNvSpPr txBox="1"/>
          <p:nvPr/>
        </p:nvSpPr>
        <p:spPr>
          <a:xfrm>
            <a:off x="631374" y="1790647"/>
            <a:ext cx="1677548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工资管理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651903" y="2094815"/>
            <a:ext cx="3060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608066" y="2443652"/>
            <a:ext cx="295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40"/>
          <p:cNvSpPr txBox="1"/>
          <p:nvPr/>
        </p:nvSpPr>
        <p:spPr>
          <a:xfrm>
            <a:off x="6234566" y="2449056"/>
            <a:ext cx="2499880" cy="2743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包括成绩录入、成绩查询等；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41"/>
          <p:cNvSpPr txBox="1"/>
          <p:nvPr/>
        </p:nvSpPr>
        <p:spPr>
          <a:xfrm>
            <a:off x="6234566" y="2139441"/>
            <a:ext cx="1851892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考试成绩管理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049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049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149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2149"/>
                                </p:stCondLst>
                                <p:childTnLst>
                                  <p:par>
                                    <p:cTn id="128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2" fill="hold">
                          <p:stCondLst>
                            <p:cond delay="indefinite"/>
                          </p:stCondLst>
                          <p:childTnLst>
                            <p:par>
                              <p:cTn id="1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8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5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4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4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16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68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bldLvl="0" animBg="1"/>
          <p:bldP spid="18" grpId="0" bldLvl="0" animBg="1"/>
          <p:bldP spid="21" grpId="0" bldLvl="0" animBg="1"/>
          <p:bldP spid="22" grpId="0" bldLvl="0" animBg="1"/>
          <p:bldP spid="23" grpId="0" bldLvl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  <p:bldP spid="2" grpId="0" animBg="1"/>
          <p:bldP spid="3" grpId="0" animBg="1"/>
          <p:bldP spid="4" grpId="0"/>
          <p:bldP spid="5" grpId="0"/>
          <p:bldP spid="8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049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049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149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2149"/>
                                </p:stCondLst>
                                <p:childTnLst>
                                  <p:par>
                                    <p:cTn id="12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2" fill="hold">
                          <p:stCondLst>
                            <p:cond delay="indefinite"/>
                          </p:stCondLst>
                          <p:childTnLst>
                            <p:par>
                              <p:cTn id="1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8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5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4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4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16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68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bldLvl="0" animBg="1"/>
          <p:bldP spid="18" grpId="0" bldLvl="0" animBg="1"/>
          <p:bldP spid="21" grpId="0" bldLvl="0" animBg="1"/>
          <p:bldP spid="22" grpId="0" bldLvl="0" animBg="1"/>
          <p:bldP spid="23" grpId="0" bldLvl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  <p:bldP spid="2" grpId="0" animBg="1"/>
          <p:bldP spid="3" grpId="0" animBg="1"/>
          <p:bldP spid="4" grpId="0"/>
          <p:bldP spid="5" grpId="0"/>
          <p:bldP spid="8" grpId="0"/>
          <p:bldP spid="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6487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19523" y="2050418"/>
            <a:ext cx="33375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系统架构与设计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981835"/>
            <a:ext cx="2381250" cy="771525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7095490" y="1917065"/>
            <a:ext cx="2000250" cy="859790"/>
            <a:chOff x="11602" y="3229"/>
            <a:chExt cx="2451" cy="1911"/>
          </a:xfrm>
        </p:grpSpPr>
        <p:grpSp>
          <p:nvGrpSpPr>
            <p:cNvPr id="31" name="组合 30"/>
            <p:cNvGrpSpPr/>
            <p:nvPr/>
          </p:nvGrpSpPr>
          <p:grpSpPr>
            <a:xfrm>
              <a:off x="11602" y="3229"/>
              <a:ext cx="2451" cy="1299"/>
              <a:chOff x="9140243" y="2649839"/>
              <a:chExt cx="2075656" cy="67448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2075656" cy="354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2-1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概念结构模型设计</a:t>
                </a:r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2970307"/>
                <a:ext cx="2075656" cy="354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2-2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逻辑结构模型设计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1602" y="4458"/>
              <a:ext cx="2451" cy="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2-3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物理结构模型设计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27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概念结构模型设计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155575" y="3109595"/>
            <a:ext cx="3659505" cy="129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PowerDesigner是一种专业的建模工具，可以帮助我们更好地设计和实现数据库系统，具有可视化、自动化和协同化等特点，能够提高工作效率和准确性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250" y="941070"/>
            <a:ext cx="3018790" cy="2005965"/>
            <a:chOff x="8074" y="828"/>
            <a:chExt cx="4754" cy="315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074" y="1643"/>
              <a:ext cx="4754" cy="234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8075" y="828"/>
              <a:ext cx="4753" cy="7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SAP-PowerDesigner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120640" y="945515"/>
            <a:ext cx="3018790" cy="2002155"/>
            <a:chOff x="7276" y="1885"/>
            <a:chExt cx="4754" cy="3153"/>
          </a:xfrm>
        </p:grpSpPr>
        <p:sp>
          <p:nvSpPr>
            <p:cNvPr id="29" name="矩形 28"/>
            <p:cNvSpPr/>
            <p:nvPr/>
          </p:nvSpPr>
          <p:spPr>
            <a:xfrm>
              <a:off x="7277" y="4275"/>
              <a:ext cx="4753" cy="7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传统构建数据库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0" name="矩形: 圆顶角 6"/>
            <p:cNvSpPr/>
            <p:nvPr/>
          </p:nvSpPr>
          <p:spPr>
            <a:xfrm>
              <a:off x="7276" y="1885"/>
              <a:ext cx="4754" cy="2397"/>
            </a:xfrm>
            <a:prstGeom prst="round2SameRect">
              <a:avLst>
                <a:gd name="adj1" fmla="val 7000"/>
                <a:gd name="adj2" fmla="val 0"/>
              </a:avLst>
            </a:prstGeom>
            <a:blipFill>
              <a:blip r:embed="rId2" cstate="screen">
                <a:grayscl/>
              </a:blip>
              <a:stretch>
                <a:fillRect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4799965" y="3109595"/>
            <a:ext cx="3659505" cy="15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数据库构建存在可视化不足、效率低下、容易出错、缺乏标准化和可维护性低等不足，需要花费大量时间和精力来编写和维护代码，同时也容易出现错误和冲突，这些问题都可以通过使用建模工具（如PowerDesigner）来进行数据库构建来解决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815080" y="941070"/>
            <a:ext cx="984978" cy="3707765"/>
            <a:chOff x="6008" y="873"/>
            <a:chExt cx="1551" cy="5839"/>
          </a:xfrm>
        </p:grpSpPr>
        <p:cxnSp>
          <p:nvCxnSpPr>
            <p:cNvPr id="41" name="直接连接符 15"/>
            <p:cNvCxnSpPr/>
            <p:nvPr/>
          </p:nvCxnSpPr>
          <p:spPr>
            <a:xfrm flipH="1">
              <a:off x="6780" y="873"/>
              <a:ext cx="11" cy="5839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6087" y="2759"/>
              <a:ext cx="1396" cy="136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VS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6008" y="3272"/>
              <a:ext cx="255" cy="34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 flipH="1">
              <a:off x="7304" y="3272"/>
              <a:ext cx="255" cy="34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8625" y="1005253"/>
            <a:ext cx="4190162" cy="3153410"/>
            <a:chOff x="5818000" y="1689163"/>
            <a:chExt cx="5586883" cy="4204547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4589" y="1689163"/>
              <a:ext cx="5053952" cy="420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根据需求分析，设计出以下实体：</a:t>
              </a:r>
              <a:endPara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宿舍（Dormitory）、学生（Student）、课程（Course）、教学班（Class）、教职工（Employee）、教师（Teacher）、工资（Salary）、考试成绩（Exam Score）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根据一位学生只能住宿在一间宿舍，一间宿舍可以容纳多名学生，因此宿舍与学生是一对多关系；一名学生可以选多门课程，一门课程又可以被多名同学选，因此课程与学生的关系是多对多，且考试成绩可由该联系添加一个成绩属性成为一个实体；一个教学班对应一门课程，一门课程可以由多个教学班开设，因此教学班与课程是多对一关系；一位教师可以开设多个教学班，一个教学班只能由一个老师开设，因此老师与教学班是一对多关系；教师与教职工是继承关系；一位教职工可以有多条工资记录，一条工资记录只对应一位教职工，因此教职工和工资是一对多关系</a:t>
              </a: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概念结构模型设计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21580" y="954405"/>
            <a:ext cx="3596005" cy="3255645"/>
            <a:chOff x="7677" y="1562"/>
            <a:chExt cx="5663" cy="5127"/>
          </a:xfrm>
          <a:effectLst/>
        </p:grpSpPr>
        <p:pic>
          <p:nvPicPr>
            <p:cNvPr id="101" name="图片 100"/>
            <p:cNvPicPr/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77" y="1562"/>
              <a:ext cx="5663" cy="453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53" name="组合 52"/>
            <p:cNvGrpSpPr/>
            <p:nvPr/>
          </p:nvGrpSpPr>
          <p:grpSpPr>
            <a:xfrm>
              <a:off x="7677" y="6100"/>
              <a:ext cx="5663" cy="589"/>
              <a:chOff x="2645777" y="1428360"/>
              <a:chExt cx="1523389" cy="914033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2645777" y="1428360"/>
                <a:ext cx="1523389" cy="9140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algn="ctr" defTabSz="9671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200"/>
              </a:p>
            </p:txBody>
          </p:sp>
          <p:sp>
            <p:nvSpPr>
              <p:cNvPr id="55" name="文本框 28"/>
              <p:cNvSpPr txBox="1"/>
              <p:nvPr/>
            </p:nvSpPr>
            <p:spPr>
              <a:xfrm>
                <a:off x="2650350" y="1441896"/>
                <a:ext cx="1514250" cy="900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概念结构模型图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514453" y="2419490"/>
            <a:ext cx="325188" cy="304787"/>
            <a:chOff x="2933170" y="4148355"/>
            <a:chExt cx="433584" cy="406383"/>
          </a:xfrm>
          <a:solidFill>
            <a:schemeClr val="accent1"/>
          </a:solidFill>
        </p:grpSpPr>
        <p:sp>
          <p:nvSpPr>
            <p:cNvPr id="43" name="L 形 42"/>
            <p:cNvSpPr/>
            <p:nvPr/>
          </p:nvSpPr>
          <p:spPr>
            <a:xfrm rot="13500000">
              <a:off x="2960371" y="4148355"/>
              <a:ext cx="406383" cy="406383"/>
            </a:xfrm>
            <a:prstGeom prst="corner">
              <a:avLst>
                <a:gd name="adj1" fmla="val 31896"/>
                <a:gd name="adj2" fmla="val 26723"/>
              </a:avLst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933170" y="4291030"/>
              <a:ext cx="147250" cy="14725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0</TotalTime>
  <Words>5557</Words>
  <Application>WPS 演示</Application>
  <PresentationFormat>全屏显示(16:9)</PresentationFormat>
  <Paragraphs>426</Paragraphs>
  <Slides>39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Arial Black</vt:lpstr>
      <vt:lpstr>Wingdings 2</vt:lpstr>
      <vt:lpstr>幼圆</vt:lpstr>
      <vt:lpstr>Calibri</vt:lpstr>
      <vt:lpstr>Calibri</vt:lpstr>
      <vt:lpstr>黑体</vt:lpstr>
      <vt:lpstr>Arial Unicode MS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Rum</cp:lastModifiedBy>
  <cp:revision>1</cp:revision>
  <dcterms:created xsi:type="dcterms:W3CDTF">2023-06-21T01:29:31Z</dcterms:created>
  <dcterms:modified xsi:type="dcterms:W3CDTF">2023-06-21T01:29:31Z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